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embeddings/oleObject2.bin" ContentType="application/vnd.openxmlformats-officedocument.oleObject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ms-office.legacyDiagramTex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embeddings/oleObject1.bin" ContentType="application/vnd.openxmlformats-officedocument.oleObject"/>
  <Override PartName="/ppt/legacyDocTextInfo.bin" ContentType="application/vnd.ms-office.legacyDocTextInfo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80" r:id="rId3"/>
    <p:sldId id="371" r:id="rId4"/>
    <p:sldId id="372" r:id="rId5"/>
    <p:sldId id="373" r:id="rId6"/>
    <p:sldId id="375" r:id="rId7"/>
    <p:sldId id="376" r:id="rId8"/>
    <p:sldId id="377" r:id="rId9"/>
    <p:sldId id="302" r:id="rId10"/>
    <p:sldId id="374" r:id="rId11"/>
    <p:sldId id="382" r:id="rId12"/>
    <p:sldId id="383" r:id="rId13"/>
    <p:sldId id="384" r:id="rId14"/>
    <p:sldId id="378" r:id="rId15"/>
    <p:sldId id="379" r:id="rId16"/>
    <p:sldId id="381" r:id="rId17"/>
    <p:sldId id="274" r:id="rId18"/>
    <p:sldId id="269" r:id="rId19"/>
    <p:sldId id="270" r:id="rId20"/>
    <p:sldId id="273" r:id="rId21"/>
    <p:sldId id="261" r:id="rId22"/>
    <p:sldId id="262" r:id="rId23"/>
    <p:sldId id="385" r:id="rId24"/>
    <p:sldId id="346" r:id="rId25"/>
    <p:sldId id="350" r:id="rId26"/>
    <p:sldId id="337" r:id="rId27"/>
    <p:sldId id="338" r:id="rId28"/>
    <p:sldId id="339" r:id="rId29"/>
    <p:sldId id="286" r:id="rId30"/>
    <p:sldId id="263" r:id="rId31"/>
    <p:sldId id="340" r:id="rId32"/>
    <p:sldId id="266" r:id="rId33"/>
    <p:sldId id="341" r:id="rId34"/>
    <p:sldId id="347" r:id="rId35"/>
    <p:sldId id="342" r:id="rId36"/>
    <p:sldId id="343" r:id="rId37"/>
    <p:sldId id="344" r:id="rId38"/>
    <p:sldId id="267" r:id="rId39"/>
    <p:sldId id="268" r:id="rId40"/>
    <p:sldId id="293" r:id="rId41"/>
    <p:sldId id="386" r:id="rId42"/>
    <p:sldId id="388" r:id="rId43"/>
    <p:sldId id="389" r:id="rId44"/>
    <p:sldId id="292" r:id="rId45"/>
    <p:sldId id="310" r:id="rId46"/>
    <p:sldId id="390" r:id="rId47"/>
    <p:sldId id="306" r:id="rId48"/>
    <p:sldId id="319" r:id="rId49"/>
    <p:sldId id="318" r:id="rId50"/>
    <p:sldId id="351" r:id="rId51"/>
    <p:sldId id="359" r:id="rId52"/>
    <p:sldId id="353" r:id="rId53"/>
    <p:sldId id="354" r:id="rId54"/>
    <p:sldId id="355" r:id="rId55"/>
    <p:sldId id="360" r:id="rId56"/>
    <p:sldId id="356" r:id="rId57"/>
    <p:sldId id="357" r:id="rId58"/>
    <p:sldId id="358" r:id="rId59"/>
    <p:sldId id="320" r:id="rId60"/>
    <p:sldId id="321" r:id="rId61"/>
    <p:sldId id="363" r:id="rId62"/>
    <p:sldId id="398" r:id="rId63"/>
    <p:sldId id="392" r:id="rId64"/>
    <p:sldId id="393" r:id="rId65"/>
    <p:sldId id="394" r:id="rId66"/>
    <p:sldId id="395" r:id="rId67"/>
    <p:sldId id="396" r:id="rId68"/>
    <p:sldId id="399" r:id="rId69"/>
    <p:sldId id="330" r:id="rId70"/>
    <p:sldId id="364" r:id="rId71"/>
    <p:sldId id="365" r:id="rId72"/>
    <p:sldId id="366" r:id="rId73"/>
    <p:sldId id="403" r:id="rId74"/>
    <p:sldId id="400" r:id="rId75"/>
    <p:sldId id="401" r:id="rId76"/>
    <p:sldId id="402" r:id="rId77"/>
    <p:sldId id="404" r:id="rId7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360" autoAdjust="0"/>
  </p:normalViewPr>
  <p:slideViewPr>
    <p:cSldViewPr>
      <p:cViewPr varScale="1">
        <p:scale>
          <a:sx n="70" d="100"/>
          <a:sy n="70" d="100"/>
        </p:scale>
        <p:origin x="-116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microsoft.com/office/2006/relationships/legacyDocTextInfo" Target="legacyDocTextInfo.bin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drawings/_rels/vmlDrawing1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3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5" Type="http://schemas.microsoft.com/office/2006/relationships/legacyDiagramText" Target="legacyDiagramText5.bin"/><Relationship Id="rId4" Type="http://schemas.microsoft.com/office/2006/relationships/legacyDiagramText" Target="legacyDiagramText4.bin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drawings/_rels/vmlDrawing3.vml.rels><?xml version="1.0" encoding="UTF-8" standalone="yes"?>
<Relationships xmlns="http://schemas.openxmlformats.org/package/2006/relationships"><Relationship Id="rId8" Type="http://schemas.microsoft.com/office/2006/relationships/legacyDiagramText" Target="legacyDiagramText9.bin"/><Relationship Id="rId13" Type="http://schemas.openxmlformats.org/officeDocument/2006/relationships/image" Target="../media/image83.jpeg"/><Relationship Id="rId3" Type="http://schemas.openxmlformats.org/officeDocument/2006/relationships/image" Target="../media/image78.png"/><Relationship Id="rId7" Type="http://schemas.openxmlformats.org/officeDocument/2006/relationships/image" Target="../media/image80.jpeg"/><Relationship Id="rId12" Type="http://schemas.microsoft.com/office/2006/relationships/legacyDiagramText" Target="legacyDiagramText11.bin"/><Relationship Id="rId2" Type="http://schemas.microsoft.com/office/2006/relationships/legacyDiagramText" Target="legacyDiagramText6.bin"/><Relationship Id="rId16" Type="http://schemas.microsoft.com/office/2006/relationships/legacyDiagramText" Target="legacyDiagramText13.bin"/><Relationship Id="rId1" Type="http://schemas.openxmlformats.org/officeDocument/2006/relationships/image" Target="../media/image77.png"/><Relationship Id="rId6" Type="http://schemas.microsoft.com/office/2006/relationships/legacyDiagramText" Target="legacyDiagramText8.bin"/><Relationship Id="rId11" Type="http://schemas.openxmlformats.org/officeDocument/2006/relationships/image" Target="../media/image82.jpeg"/><Relationship Id="rId5" Type="http://schemas.openxmlformats.org/officeDocument/2006/relationships/image" Target="../media/image79.jpeg"/><Relationship Id="rId15" Type="http://schemas.microsoft.com/office/2006/relationships/legacyDiagramText" Target="legacyDiagramText12.bin"/><Relationship Id="rId10" Type="http://schemas.microsoft.com/office/2006/relationships/legacyDiagramText" Target="legacyDiagramText10.bin"/><Relationship Id="rId4" Type="http://schemas.microsoft.com/office/2006/relationships/legacyDiagramText" Target="legacyDiagramText7.bin"/><Relationship Id="rId9" Type="http://schemas.openxmlformats.org/officeDocument/2006/relationships/image" Target="../media/image81.jpeg"/><Relationship Id="rId14" Type="http://schemas.openxmlformats.org/officeDocument/2006/relationships/image" Target="../media/image84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48CBE-E81B-4EB0-9E56-D9E5E7BEF2EE}" type="datetimeFigureOut">
              <a:rPr lang="zh-CN" altLang="en-US" smtClean="0"/>
              <a:pPr/>
              <a:t>2014/8/30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BC164-A0ED-4262-B6AE-BC20D6B884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48CBE-E81B-4EB0-9E56-D9E5E7BEF2EE}" type="datetimeFigureOut">
              <a:rPr lang="zh-CN" altLang="en-US" smtClean="0"/>
              <a:pPr/>
              <a:t>2014/8/30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BC164-A0ED-4262-B6AE-BC20D6B884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48CBE-E81B-4EB0-9E56-D9E5E7BEF2EE}" type="datetimeFigureOut">
              <a:rPr lang="zh-CN" altLang="en-US" smtClean="0"/>
              <a:pPr/>
              <a:t>2014/8/30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BC164-A0ED-4262-B6AE-BC20D6B884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D9D0DC8-7A15-4977-AA56-D7398BD7016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48CBE-E81B-4EB0-9E56-D9E5E7BEF2EE}" type="datetimeFigureOut">
              <a:rPr lang="zh-CN" altLang="en-US" smtClean="0"/>
              <a:pPr/>
              <a:t>2014/8/30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BC164-A0ED-4262-B6AE-BC20D6B884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48CBE-E81B-4EB0-9E56-D9E5E7BEF2EE}" type="datetimeFigureOut">
              <a:rPr lang="zh-CN" altLang="en-US" smtClean="0"/>
              <a:pPr/>
              <a:t>2014/8/30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BC164-A0ED-4262-B6AE-BC20D6B884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48CBE-E81B-4EB0-9E56-D9E5E7BEF2EE}" type="datetimeFigureOut">
              <a:rPr lang="zh-CN" altLang="en-US" smtClean="0"/>
              <a:pPr/>
              <a:t>2014/8/30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BC164-A0ED-4262-B6AE-BC20D6B884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48CBE-E81B-4EB0-9E56-D9E5E7BEF2EE}" type="datetimeFigureOut">
              <a:rPr lang="zh-CN" altLang="en-US" smtClean="0"/>
              <a:pPr/>
              <a:t>2014/8/30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BC164-A0ED-4262-B6AE-BC20D6B884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48CBE-E81B-4EB0-9E56-D9E5E7BEF2EE}" type="datetimeFigureOut">
              <a:rPr lang="zh-CN" altLang="en-US" smtClean="0"/>
              <a:pPr/>
              <a:t>2014/8/30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BC164-A0ED-4262-B6AE-BC20D6B884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48CBE-E81B-4EB0-9E56-D9E5E7BEF2EE}" type="datetimeFigureOut">
              <a:rPr lang="zh-CN" altLang="en-US" smtClean="0"/>
              <a:pPr/>
              <a:t>2014/8/30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BC164-A0ED-4262-B6AE-BC20D6B884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48CBE-E81B-4EB0-9E56-D9E5E7BEF2EE}" type="datetimeFigureOut">
              <a:rPr lang="zh-CN" altLang="en-US" smtClean="0"/>
              <a:pPr/>
              <a:t>2014/8/30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BC164-A0ED-4262-B6AE-BC20D6B884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48CBE-E81B-4EB0-9E56-D9E5E7BEF2EE}" type="datetimeFigureOut">
              <a:rPr lang="zh-CN" altLang="en-US" smtClean="0"/>
              <a:pPr/>
              <a:t>2014/8/30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BC164-A0ED-4262-B6AE-BC20D6B884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948CBE-E81B-4EB0-9E56-D9E5E7BEF2EE}" type="datetimeFigureOut">
              <a:rPr lang="zh-CN" altLang="en-US" smtClean="0"/>
              <a:pPr/>
              <a:t>2014/8/30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3BC164-A0ED-4262-B6AE-BC20D6B884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NUL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eg"/><Relationship Id="rId3" Type="http://schemas.openxmlformats.org/officeDocument/2006/relationships/image" Target="../media/image68.jpeg"/><Relationship Id="rId7" Type="http://schemas.openxmlformats.org/officeDocument/2006/relationships/image" Target="../media/image72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jpe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hyperlink" Target="mailto:yzb@163.com" TargetMode="External"/><Relationship Id="rId2" Type="http://schemas.openxmlformats.org/officeDocument/2006/relationships/hyperlink" Target="http://www.sdfeedste.com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14348" y="1785926"/>
            <a:ext cx="7772400" cy="1470025"/>
          </a:xfrm>
        </p:spPr>
        <p:txBody>
          <a:bodyPr/>
          <a:lstStyle/>
          <a:p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牛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羊</a:t>
            </a:r>
            <a:r>
              <a:rPr lang="zh-CN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日</a:t>
            </a:r>
            <a:r>
              <a:rPr lang="zh-CN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粮配制与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TMR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饲喂</a:t>
            </a:r>
            <a:r>
              <a:rPr lang="zh-CN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技术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57290" y="3500438"/>
            <a:ext cx="6400800" cy="2428892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杨在宾</a:t>
            </a:r>
            <a:endParaRPr lang="en-US" altLang="zh-CN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山东农业大学</a:t>
            </a:r>
            <a:endParaRPr lang="en-US" altLang="zh-CN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zh-CN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2014.8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，台儿庄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b="1" dirty="0" smtClean="0"/>
              <a:t>营养？食物？饲料？</a:t>
            </a:r>
          </a:p>
        </p:txBody>
      </p:sp>
      <p:sp>
        <p:nvSpPr>
          <p:cNvPr id="3850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401080" cy="4525963"/>
          </a:xfrm>
        </p:spPr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蛋鸡：肠道不健康，不能产出标准的鸡蛋</a:t>
            </a:r>
          </a:p>
          <a:p>
            <a:pPr eaLnBrk="1" hangingPunct="1">
              <a:defRPr/>
            </a:pP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妊娠母猪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在便秘</a:t>
            </a:r>
            <a:endParaRPr lang="en-US" altLang="zh-CN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defRPr/>
            </a:pP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仔猪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在腹泻</a:t>
            </a:r>
            <a:endParaRPr lang="en-US" altLang="zh-CN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defRPr/>
            </a:pP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肉鸡肉鸭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在饲料便</a:t>
            </a:r>
            <a:endParaRPr lang="en-US" altLang="zh-CN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defRPr/>
            </a:pP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肉羊强度育肥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用在了整个生长期</a:t>
            </a:r>
            <a:endParaRPr lang="en-US" altLang="zh-CN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defRPr/>
            </a:pP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奶牛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代谢病是短命的主要原因</a:t>
            </a:r>
            <a:endParaRPr lang="en-US" altLang="zh-CN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defRPr/>
            </a:pP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如何使各种动物健康的保障？高产？</a:t>
            </a:r>
            <a:endParaRPr lang="en-US" altLang="zh-CN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buNone/>
              <a:defRPr/>
            </a:pP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——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均衡的营养和饲草供应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23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60350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zh-CN" altLang="en-US" sz="4000" b="1"/>
              <a:t>根据</a:t>
            </a:r>
            <a:r>
              <a:rPr lang="en-US" altLang="zh-CN" sz="4000" b="1"/>
              <a:t>PIC</a:t>
            </a:r>
            <a:r>
              <a:rPr lang="zh-CN" altLang="en-US" sz="4000" b="1"/>
              <a:t>建议标准配制的日粮</a:t>
            </a:r>
            <a:br>
              <a:rPr lang="zh-CN" altLang="en-US" sz="4000" b="1"/>
            </a:br>
            <a:r>
              <a:rPr lang="zh-CN" altLang="en-US" sz="3200" b="1">
                <a:solidFill>
                  <a:srgbClr val="FF0000"/>
                </a:solidFill>
              </a:rPr>
              <a:t>（</a:t>
            </a:r>
            <a:r>
              <a:rPr lang="en-US" altLang="zh-CN" sz="3200" b="1">
                <a:solidFill>
                  <a:srgbClr val="FF0000"/>
                </a:solidFill>
              </a:rPr>
              <a:t>100%</a:t>
            </a:r>
            <a:r>
              <a:rPr lang="zh-CN" altLang="en-US" sz="3200" b="1">
                <a:solidFill>
                  <a:srgbClr val="FF0000"/>
                </a:solidFill>
              </a:rPr>
              <a:t>进食量）</a:t>
            </a:r>
          </a:p>
        </p:txBody>
      </p:sp>
      <p:graphicFrame>
        <p:nvGraphicFramePr>
          <p:cNvPr id="351235" name="Group 3"/>
          <p:cNvGraphicFramePr>
            <a:graphicFrameLocks noGrp="1"/>
          </p:cNvGraphicFramePr>
          <p:nvPr>
            <p:ph idx="1"/>
          </p:nvPr>
        </p:nvGraphicFramePr>
        <p:xfrm>
          <a:off x="228600" y="1357298"/>
          <a:ext cx="8686800" cy="5394960"/>
        </p:xfrm>
        <a:graphic>
          <a:graphicData uri="http://schemas.openxmlformats.org/drawingml/2006/table">
            <a:tbl>
              <a:tblPr/>
              <a:tblGrid>
                <a:gridCol w="2611438"/>
                <a:gridCol w="1304925"/>
                <a:gridCol w="2274887"/>
                <a:gridCol w="1247775"/>
                <a:gridCol w="1247775"/>
              </a:tblGrid>
              <a:tr h="41116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原料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6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配方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(%)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6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指标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6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黑体" pitchFamily="2" charset="-122"/>
                        </a:rPr>
                        <a:t>水平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6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标准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66"/>
                    </a:solidFill>
                  </a:tcPr>
                </a:tc>
              </a:tr>
              <a:tr h="41116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玉  米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66.60 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消化能</a:t>
                      </a:r>
                    </a:p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kal/kg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3234 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  <a:cs typeface="Times New Roman" pitchFamily="18" charset="0"/>
                        </a:rPr>
                        <a:t>3200.0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charset="-122"/>
                        <a:ea typeface="宋体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</a:tr>
              <a:tr h="41275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麸  皮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8.00 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粗蛋白，％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13.6 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13.5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</a:tr>
              <a:tr h="41116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次  粉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5.00 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钙，％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0.90 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0.90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</a:tr>
              <a:tr h="41116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豆  粕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14.50 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有效磷，％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0.42 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0.42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</a:tr>
              <a:tr h="41116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豆  油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1.50 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盐，％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0.53 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0.45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</a:tr>
              <a:tr h="41116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磷酸氢钙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1.75 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粗纤维，％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3.0 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ea typeface="宋体" charset="-122"/>
                          <a:cs typeface="Times New Roman" pitchFamily="18" charset="0"/>
                        </a:rPr>
                        <a:t>4.5&amp;&lt;7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41116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石  粉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1.25 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　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　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　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</a:tr>
              <a:tr h="41275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食  盐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0.40 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　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　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　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</a:tr>
              <a:tr h="41116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预混料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1.00 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　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　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　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</a:tr>
              <a:tr h="41116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合  计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100.00 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　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　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　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25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60350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zh-CN" altLang="en-US" sz="4000" b="1"/>
              <a:t>根据</a:t>
            </a:r>
            <a:r>
              <a:rPr lang="en-US" altLang="zh-CN" sz="4000" b="1"/>
              <a:t>PIC</a:t>
            </a:r>
            <a:r>
              <a:rPr lang="zh-CN" altLang="en-US" sz="4000" b="1"/>
              <a:t>建议标准配制日粮</a:t>
            </a:r>
            <a:br>
              <a:rPr lang="zh-CN" altLang="en-US" sz="4000" b="1"/>
            </a:br>
            <a:r>
              <a:rPr lang="zh-CN" altLang="en-US" sz="4000" b="1"/>
              <a:t> </a:t>
            </a:r>
            <a:r>
              <a:rPr lang="zh-CN" altLang="en-US" sz="3200" b="1">
                <a:solidFill>
                  <a:srgbClr val="FF0000"/>
                </a:solidFill>
              </a:rPr>
              <a:t>（</a:t>
            </a:r>
            <a:r>
              <a:rPr lang="en-US" altLang="zh-CN" sz="3200" b="1">
                <a:solidFill>
                  <a:srgbClr val="FF0000"/>
                </a:solidFill>
              </a:rPr>
              <a:t>100%</a:t>
            </a:r>
            <a:r>
              <a:rPr lang="zh-CN" altLang="en-US" sz="3200" b="1">
                <a:solidFill>
                  <a:srgbClr val="FF0000"/>
                </a:solidFill>
              </a:rPr>
              <a:t>进食量）（麸皮型）</a:t>
            </a:r>
          </a:p>
        </p:txBody>
      </p:sp>
      <p:graphicFrame>
        <p:nvGraphicFramePr>
          <p:cNvPr id="352259" name="Group 3"/>
          <p:cNvGraphicFramePr>
            <a:graphicFrameLocks noGrp="1"/>
          </p:cNvGraphicFramePr>
          <p:nvPr>
            <p:ph type="tbl" idx="1"/>
          </p:nvPr>
        </p:nvGraphicFramePr>
        <p:xfrm>
          <a:off x="207963" y="1412875"/>
          <a:ext cx="8631237" cy="5341938"/>
        </p:xfrm>
        <a:graphic>
          <a:graphicData uri="http://schemas.openxmlformats.org/drawingml/2006/table">
            <a:tbl>
              <a:tblPr/>
              <a:tblGrid>
                <a:gridCol w="2133600"/>
                <a:gridCol w="1262062"/>
                <a:gridCol w="2487613"/>
                <a:gridCol w="1550987"/>
                <a:gridCol w="1196975"/>
              </a:tblGrid>
              <a:tr h="4857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原料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配方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(%)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指标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水平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标准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4857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玉  米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51.00 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消化能，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kcal/kg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3153 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3200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857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麸  皮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25.00 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粗蛋白，％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13.50 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13.50 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4857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次  粉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4.00 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钙，％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0.90 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0.90 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4857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豆  粕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11.80 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有效磷，％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0.45 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0.42 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48418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豆  油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3.70 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盐，％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0.45 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0.45 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4857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磷酸氢钙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1.90 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粗纤维，％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4.02 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4.5&amp;&lt;7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857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石  粉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1.20 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　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　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　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4857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食  盐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0.40 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　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　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　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4857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预混料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1.00 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　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　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　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4857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合  计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100.00 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　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　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　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60350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zh-CN" altLang="en-US" sz="4000" b="1"/>
              <a:t>根据</a:t>
            </a:r>
            <a:r>
              <a:rPr lang="en-US" altLang="zh-CN" sz="4000" b="1"/>
              <a:t>PIC</a:t>
            </a:r>
            <a:r>
              <a:rPr lang="zh-CN" altLang="en-US" sz="4000" b="1"/>
              <a:t>建议标准</a:t>
            </a:r>
            <a:r>
              <a:rPr lang="en-US" altLang="zh-CN" sz="4000" b="1"/>
              <a:t>90</a:t>
            </a:r>
            <a:r>
              <a:rPr lang="zh-CN" altLang="en-US" sz="4000" b="1"/>
              <a:t>％配制日粮</a:t>
            </a:r>
            <a:br>
              <a:rPr lang="zh-CN" altLang="en-US" sz="4000" b="1"/>
            </a:br>
            <a:r>
              <a:rPr lang="zh-CN" altLang="en-US" sz="3200" b="1">
                <a:solidFill>
                  <a:srgbClr val="FF0000"/>
                </a:solidFill>
              </a:rPr>
              <a:t>（</a:t>
            </a:r>
            <a:r>
              <a:rPr lang="en-US" altLang="zh-CN" sz="3200" b="1">
                <a:solidFill>
                  <a:srgbClr val="FF0000"/>
                </a:solidFill>
              </a:rPr>
              <a:t>110%</a:t>
            </a:r>
            <a:r>
              <a:rPr lang="zh-CN" altLang="en-US" sz="3200" b="1">
                <a:solidFill>
                  <a:srgbClr val="FF0000"/>
                </a:solidFill>
              </a:rPr>
              <a:t>进食量）（稻糠型）</a:t>
            </a:r>
          </a:p>
        </p:txBody>
      </p:sp>
      <p:graphicFrame>
        <p:nvGraphicFramePr>
          <p:cNvPr id="353283" name="Group 3"/>
          <p:cNvGraphicFramePr>
            <a:graphicFrameLocks noGrp="1"/>
          </p:cNvGraphicFramePr>
          <p:nvPr>
            <p:ph idx="1"/>
          </p:nvPr>
        </p:nvGraphicFramePr>
        <p:xfrm>
          <a:off x="71406" y="1285860"/>
          <a:ext cx="8915400" cy="5410205"/>
        </p:xfrm>
        <a:graphic>
          <a:graphicData uri="http://schemas.openxmlformats.org/drawingml/2006/table">
            <a:tbl>
              <a:tblPr/>
              <a:tblGrid>
                <a:gridCol w="2570163"/>
                <a:gridCol w="1285875"/>
                <a:gridCol w="2238375"/>
                <a:gridCol w="1592262"/>
                <a:gridCol w="1228725"/>
              </a:tblGrid>
              <a:tr h="50482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原料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6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配方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(%)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6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指标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6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水平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6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标准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66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玉  米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60.00 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消化能，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kcal/kg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3040 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3200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麸  皮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11.60 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粗蛋白，％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13.00 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13.50 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次  粉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4.40 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钙，％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0.90 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0.90 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豆  粕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14.00 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有效磷，％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0.40 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0.42 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稻  糠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2.30 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盐，％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0.43 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0.45 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豆  油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3.20 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粗纤维，％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4.25 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4.5&amp;&lt;7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磷酸氢钙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1.90 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　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　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　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石  粉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1.20 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　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　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　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食  盐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0.40 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　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　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　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预混料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1.00 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　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　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　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合  计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100.00 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　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　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　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41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914400"/>
            <a:ext cx="7772400" cy="608013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b="1" dirty="0"/>
              <a:t>奶牛辛劳的一生</a:t>
            </a:r>
          </a:p>
        </p:txBody>
      </p:sp>
      <p:graphicFrame>
        <p:nvGraphicFramePr>
          <p:cNvPr id="316470" name="Group 54"/>
          <p:cNvGraphicFramePr>
            <a:graphicFrameLocks noGrp="1"/>
          </p:cNvGraphicFramePr>
          <p:nvPr/>
        </p:nvGraphicFramePr>
        <p:xfrm>
          <a:off x="381000" y="1981200"/>
          <a:ext cx="8534400" cy="4480560"/>
        </p:xfrm>
        <a:graphic>
          <a:graphicData uri="http://schemas.openxmlformats.org/drawingml/2006/table">
            <a:tbl>
              <a:tblPr/>
              <a:tblGrid>
                <a:gridCol w="685800"/>
                <a:gridCol w="685800"/>
                <a:gridCol w="1447800"/>
                <a:gridCol w="1219200"/>
                <a:gridCol w="1295400"/>
                <a:gridCol w="990600"/>
                <a:gridCol w="990600"/>
                <a:gridCol w="1219200"/>
              </a:tblGrid>
              <a:tr h="609600"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endParaRPr kumimoji="1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Impact" pitchFamily="34" charset="0"/>
                        <a:ea typeface="宋体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1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Impact" pitchFamily="34" charset="0"/>
                          <a:ea typeface="宋体" charset="-122"/>
                        </a:rPr>
                        <a:t> 初 产 母 牛</a:t>
                      </a:r>
                    </a:p>
                  </a:txBody>
                  <a:tcPr vert="eaVert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1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Impact" pitchFamily="34" charset="0"/>
                          <a:ea typeface="宋体" charset="-122"/>
                        </a:rPr>
                        <a:t>全哺乳期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1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Impact" pitchFamily="34" charset="0"/>
                          <a:ea typeface="宋体" charset="-122"/>
                        </a:rPr>
                        <a:t>犊牛期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1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Impact" pitchFamily="34" charset="0"/>
                          <a:ea typeface="宋体" charset="-122"/>
                        </a:rPr>
                        <a:t>育成牛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1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Impact" pitchFamily="34" charset="0"/>
                          <a:ea typeface="宋体" charset="-122"/>
                        </a:rPr>
                        <a:t>妊娠期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1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Impact" pitchFamily="34" charset="0"/>
                          <a:ea typeface="宋体" charset="-122"/>
                        </a:rPr>
                        <a:t>产奶期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1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Impact" pitchFamily="34" charset="0"/>
                          <a:ea typeface="宋体" charset="-122"/>
                        </a:rPr>
                        <a:t>干乳期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0600"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1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Impact" pitchFamily="34" charset="0"/>
                          <a:ea typeface="宋体" charset="-122"/>
                        </a:rPr>
                        <a:t>0-7天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1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Impact" pitchFamily="34" charset="0"/>
                          <a:ea typeface="宋体" charset="-122"/>
                        </a:rPr>
                        <a:t>8-6月龄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1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Impact" pitchFamily="34" charset="0"/>
                          <a:ea typeface="宋体" charset="-122"/>
                        </a:rPr>
                        <a:t>7-18月龄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1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Impact" pitchFamily="34" charset="0"/>
                          <a:ea typeface="宋体" charset="-122"/>
                        </a:rPr>
                        <a:t>282天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1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Impact" pitchFamily="34" charset="0"/>
                          <a:ea typeface="宋体" charset="-122"/>
                        </a:rPr>
                        <a:t>305天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1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Impact" pitchFamily="34" charset="0"/>
                          <a:ea typeface="宋体" charset="-122"/>
                        </a:rPr>
                        <a:t>60天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400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1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Impact" pitchFamily="34" charset="0"/>
                          <a:ea typeface="宋体" charset="-122"/>
                        </a:rPr>
                        <a:t>          经 产 母 牛</a:t>
                      </a:r>
                    </a:p>
                  </a:txBody>
                  <a:tcPr vert="eaVert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1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Impact" pitchFamily="34" charset="0"/>
                          <a:ea typeface="宋体" charset="-122"/>
                        </a:rPr>
                        <a:t>泌乳</a:t>
                      </a:r>
                    </a:p>
                  </a:txBody>
                  <a:tcPr vert="eaVert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1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Impact" pitchFamily="34" charset="0"/>
                          <a:ea typeface="宋体" charset="-122"/>
                        </a:rPr>
                        <a:t> ------------------------泌乳期（305天）-------------------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1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Impact" pitchFamily="34" charset="0"/>
                          <a:ea typeface="宋体" charset="-122"/>
                        </a:rPr>
                        <a:t>干乳期（60天）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2553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1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Impact" pitchFamily="34" charset="0"/>
                          <a:ea typeface="宋体" charset="-122"/>
                        </a:rPr>
                        <a:t>妊娠</a:t>
                      </a:r>
                    </a:p>
                  </a:txBody>
                  <a:tcPr vert="eaVert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1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Impact" pitchFamily="34" charset="0"/>
                          <a:ea typeface="宋体" charset="-122"/>
                        </a:rPr>
                        <a:t>空怀期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1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Impact" pitchFamily="34" charset="0"/>
                          <a:ea typeface="宋体" charset="-122"/>
                        </a:rPr>
                        <a:t>（83天）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endParaRPr kumimoji="1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Impact" pitchFamily="34" charset="0"/>
                        <a:ea typeface="宋体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1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Impact" pitchFamily="34" charset="0"/>
                          <a:ea typeface="宋体" charset="-122"/>
                        </a:rPr>
                        <a:t>-----------妊娠前、中期（222天）-------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endParaRPr kumimoji="1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Impact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1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Impact" pitchFamily="34" charset="0"/>
                          <a:ea typeface="宋体" charset="-122"/>
                        </a:rPr>
                        <a:t>妊娠后期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1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Impact" pitchFamily="34" charset="0"/>
                          <a:ea typeface="宋体" charset="-122"/>
                        </a:rPr>
                        <a:t>（60天）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82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1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Impact" pitchFamily="34" charset="0"/>
                          <a:ea typeface="宋体" charset="-122"/>
                        </a:rPr>
                        <a:t>生长</a:t>
                      </a:r>
                    </a:p>
                  </a:txBody>
                  <a:tcPr vert="eaVert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1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Impact" pitchFamily="34" charset="0"/>
                          <a:ea typeface="宋体" charset="-122"/>
                        </a:rPr>
                        <a:t>--------------------------生长需要（1-3胎）------------------------------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6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6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6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6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6418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9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优质</a:t>
            </a: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的平衡日粮</a:t>
            </a:r>
          </a:p>
        </p:txBody>
      </p:sp>
      <p:pic>
        <p:nvPicPr>
          <p:cNvPr id="38298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643050"/>
            <a:ext cx="8286808" cy="4761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2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2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2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2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2978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奶牛生产</a:t>
            </a:r>
            <a:r>
              <a:rPr lang="en-US" altLang="zh-CN"/>
              <a:t>——</a:t>
            </a:r>
            <a:r>
              <a:rPr lang="zh-CN" altLang="en-US"/>
              <a:t>代谢病</a:t>
            </a:r>
          </a:p>
        </p:txBody>
      </p:sp>
      <p:sp>
        <p:nvSpPr>
          <p:cNvPr id="227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972072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奶牛代谢病：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瘤胃鼓胀与拒食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蹄叶炎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腹泻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后肢瘫痪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配种推迟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b="1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生产指标：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b="1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乳汁率低</a:t>
            </a:r>
            <a:r>
              <a:rPr lang="en-US" altLang="zh-CN" sz="2800" b="1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——</a:t>
            </a:r>
            <a:r>
              <a:rPr lang="zh-CN" altLang="en-US" sz="2800" b="1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粗饲料少、质量差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b="1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体弱、消瘦</a:t>
            </a:r>
            <a:r>
              <a:rPr lang="en-US" altLang="zh-CN" sz="2800" b="1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——</a:t>
            </a:r>
            <a:r>
              <a:rPr lang="zh-CN" altLang="en-US" sz="2800" b="1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依赖精料产</a:t>
            </a:r>
            <a:r>
              <a:rPr lang="zh-CN" altLang="en-US" sz="28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奶</a:t>
            </a:r>
            <a:endParaRPr lang="en-US" altLang="zh-CN" sz="2800" b="1" dirty="0" smtClean="0">
              <a:solidFill>
                <a:schemeClr val="hlink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8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</a:t>
            </a:r>
            <a:r>
              <a:rPr lang="zh-CN" altLang="en-US" sz="28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淘汰早</a:t>
            </a:r>
            <a:endParaRPr lang="zh-CN" altLang="en-US" sz="2800" b="1" dirty="0">
              <a:solidFill>
                <a:schemeClr val="hlink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1571612"/>
            <a:ext cx="3857652" cy="2153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itchFamily="2" charset="-122"/>
              </a:rPr>
              <a:t>      二、牛羊需要的营养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4" descr="D:\动画图片\001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708920"/>
            <a:ext cx="1143000" cy="285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574675" y="449263"/>
            <a:ext cx="8001000" cy="1003300"/>
          </a:xfrm>
        </p:spPr>
        <p:txBody>
          <a:bodyPr/>
          <a:lstStyle/>
          <a:p>
            <a:pPr algn="l"/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营养与饲料：</a:t>
            </a:r>
            <a:endParaRPr lang="zh-CN" altLang="en-US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2057400"/>
            <a:ext cx="8712968" cy="4068763"/>
          </a:xfrm>
        </p:spPr>
        <p:txBody>
          <a:bodyPr/>
          <a:lstStyle/>
          <a:p>
            <a:pPr algn="just"/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营养是动物的客观要求</a:t>
            </a:r>
          </a:p>
          <a:p>
            <a:pPr algn="just"/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饲料是营养素供应途径</a:t>
            </a:r>
          </a:p>
          <a:p>
            <a:pPr algn="just"/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营养与饲料科学研究与应用的目标</a:t>
            </a:r>
          </a:p>
          <a:p>
            <a:pPr algn="just">
              <a:buFont typeface="Wingdings" pitchFamily="2" charset="2"/>
              <a:buNone/>
            </a:pP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  </a:t>
            </a:r>
          </a:p>
          <a:p>
            <a:pPr algn="just">
              <a:buFont typeface="Wingdings" pitchFamily="2" charset="2"/>
              <a:buNone/>
            </a:pPr>
            <a:r>
              <a:rPr lang="en-US" altLang="zh-CN" b="1" dirty="0">
                <a:solidFill>
                  <a:srgbClr val="00CC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——</a:t>
            </a:r>
            <a:r>
              <a:rPr lang="zh-CN" altLang="en-US" b="1" dirty="0" smtClean="0">
                <a:solidFill>
                  <a:srgbClr val="00CC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解决肉羊对</a:t>
            </a:r>
            <a:r>
              <a:rPr lang="zh-CN" altLang="en-US" b="1" dirty="0">
                <a:solidFill>
                  <a:srgbClr val="00CC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营养物质</a:t>
            </a:r>
            <a:r>
              <a:rPr lang="zh-CN" altLang="en-US" b="1" dirty="0">
                <a:solidFill>
                  <a:srgbClr val="00CC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“</a:t>
            </a:r>
            <a:r>
              <a:rPr lang="zh-CN" altLang="en-US" b="1" dirty="0">
                <a:solidFill>
                  <a:srgbClr val="00CC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供</a:t>
            </a:r>
            <a:r>
              <a:rPr lang="zh-CN" altLang="en-US" b="1" dirty="0">
                <a:solidFill>
                  <a:srgbClr val="00CC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”</a:t>
            </a:r>
            <a:r>
              <a:rPr lang="zh-CN" altLang="en-US" b="1" dirty="0">
                <a:solidFill>
                  <a:srgbClr val="00CC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与</a:t>
            </a:r>
            <a:r>
              <a:rPr lang="zh-CN" altLang="en-US" b="1" dirty="0" smtClean="0">
                <a:solidFill>
                  <a:srgbClr val="00CC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“</a:t>
            </a:r>
            <a:r>
              <a:rPr lang="zh-CN" altLang="en-US" b="1" dirty="0" smtClean="0">
                <a:solidFill>
                  <a:srgbClr val="00CC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求</a:t>
            </a:r>
            <a:r>
              <a:rPr lang="zh-CN" altLang="en-US" b="1" dirty="0" smtClean="0">
                <a:solidFill>
                  <a:srgbClr val="00CC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”</a:t>
            </a:r>
            <a:r>
              <a:rPr lang="zh-CN" altLang="en-US" b="1" dirty="0" smtClean="0">
                <a:solidFill>
                  <a:srgbClr val="00CC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矛盾</a:t>
            </a:r>
            <a:endParaRPr lang="zh-CN" altLang="en-US" b="1" dirty="0">
              <a:solidFill>
                <a:srgbClr val="00CC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endParaRPr lang="en-US" altLang="zh-CN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牛羊</a:t>
            </a:r>
            <a:r>
              <a:rPr lang="zh-CN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日粮配制</a:t>
            </a: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？</a:t>
            </a:r>
            <a:endParaRPr lang="zh-CN" altLang="en-US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382000" cy="4525963"/>
          </a:xfrm>
        </p:spPr>
        <p:txBody>
          <a:bodyPr/>
          <a:lstStyle/>
          <a:p>
            <a:pPr algn="just">
              <a:buFont typeface="Wingdings" pitchFamily="2" charset="2"/>
              <a:buNone/>
            </a:pPr>
            <a:r>
              <a:rPr lang="en-US" altLang="zh-CN" b="1" dirty="0"/>
              <a:t>         </a:t>
            </a:r>
            <a:r>
              <a:rPr lang="zh-CN" altLang="en-US" b="1" dirty="0"/>
              <a:t>需要量</a:t>
            </a:r>
            <a:r>
              <a:rPr lang="zh-CN" altLang="en-US" b="1" dirty="0" smtClean="0"/>
              <a:t>：动物在</a:t>
            </a:r>
            <a:r>
              <a:rPr lang="zh-CN" altLang="en-US" b="1" dirty="0"/>
              <a:t>一定客观条件下对营养物质的客观要求；</a:t>
            </a:r>
          </a:p>
          <a:p>
            <a:pPr algn="just">
              <a:buFont typeface="Wingdings" pitchFamily="2" charset="2"/>
              <a:buNone/>
            </a:pPr>
            <a:r>
              <a:rPr lang="zh-CN" altLang="en-US" b="1" dirty="0"/>
              <a:t>          供给量：为了某种目的人为提供给动物的营养物质量；</a:t>
            </a:r>
          </a:p>
          <a:p>
            <a:pPr algn="just">
              <a:buFont typeface="Wingdings" pitchFamily="2" charset="2"/>
              <a:buNone/>
            </a:pPr>
            <a:r>
              <a:rPr lang="zh-CN" altLang="en-US" b="1" dirty="0"/>
              <a:t>          饲养标准：特定动物系统成套营养定额</a:t>
            </a:r>
            <a:r>
              <a:rPr lang="en-US" altLang="zh-CN" b="1" dirty="0" smtClean="0"/>
              <a:t>.</a:t>
            </a:r>
          </a:p>
          <a:p>
            <a:pPr algn="just">
              <a:buFont typeface="Wingdings" pitchFamily="2" charset="2"/>
              <a:buNone/>
            </a:pP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牛羊</a:t>
            </a:r>
            <a:r>
              <a:rPr lang="zh-CN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日粮配制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：</a:t>
            </a:r>
            <a:endParaRPr lang="en-US" altLang="zh-CN" b="1" dirty="0"/>
          </a:p>
          <a:p>
            <a:pPr algn="just">
              <a:buFont typeface="Wingdings" pitchFamily="2" charset="2"/>
              <a:buNone/>
            </a:pPr>
            <a:r>
              <a:rPr lang="en-US" altLang="zh-CN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r>
              <a:rPr lang="en-US" altLang="zh-CN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——</a:t>
            </a:r>
            <a:r>
              <a:rPr lang="zh-CN" altLang="en-US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营养需要量</a:t>
            </a:r>
            <a:r>
              <a:rPr lang="en-US" altLang="zh-CN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=</a:t>
            </a:r>
            <a:r>
              <a:rPr lang="zh-CN" altLang="en-US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营养供给量 </a:t>
            </a:r>
          </a:p>
          <a:p>
            <a:pPr>
              <a:buFont typeface="Wingdings" pitchFamily="2" charset="2"/>
              <a:buNone/>
            </a:pPr>
            <a:r>
              <a:rPr lang="zh-CN" altLang="en-US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r>
              <a:rPr lang="en-US" altLang="zh-CN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——</a:t>
            </a:r>
            <a:r>
              <a:rPr lang="zh-CN" altLang="en-US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日粮产品</a:t>
            </a:r>
            <a:r>
              <a:rPr lang="zh-CN" altLang="en-US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标准</a:t>
            </a:r>
            <a:r>
              <a:rPr lang="en-US" altLang="zh-CN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=</a:t>
            </a:r>
            <a:r>
              <a:rPr lang="zh-CN" altLang="en-US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配方营养定额</a:t>
            </a:r>
          </a:p>
          <a:p>
            <a:endParaRPr lang="en-US" altLang="zh-CN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itchFamily="2" charset="-122"/>
              </a:rPr>
              <a:t>一、牛羊养殖现状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4" descr="D:\动画图片\001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2714620"/>
            <a:ext cx="1143000" cy="285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574675" y="579438"/>
            <a:ext cx="8001000" cy="923925"/>
          </a:xfrm>
        </p:spPr>
        <p:txBody>
          <a:bodyPr/>
          <a:lstStyle/>
          <a:p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牛羊</a:t>
            </a:r>
            <a:r>
              <a:rPr lang="zh-CN" altLang="zh-C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日粮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配合</a:t>
            </a:r>
            <a:r>
              <a:rPr lang="en-US" altLang="zh-C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动态调整</a:t>
            </a:r>
            <a:endParaRPr lang="zh-CN" altLang="en-US" sz="34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1524000" y="1828800"/>
            <a:ext cx="1746250" cy="4064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0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56</a:t>
            </a:r>
            <a:r>
              <a:rPr lang="zh-CN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种营养物质</a:t>
            </a:r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1524000" y="2819400"/>
            <a:ext cx="1733167" cy="40011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牛羊饲养</a:t>
            </a:r>
            <a:r>
              <a:rPr lang="zh-CN" altLang="en-US" sz="2000" b="1" dirty="0">
                <a:solidFill>
                  <a:srgbClr val="00B0F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标准</a:t>
            </a:r>
          </a:p>
        </p:txBody>
      </p:sp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1524000" y="4089400"/>
            <a:ext cx="1733167" cy="40011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营养标准</a:t>
            </a:r>
            <a:r>
              <a:rPr lang="zh-CN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修订</a:t>
            </a:r>
          </a:p>
        </p:txBody>
      </p:sp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6096000" y="4089400"/>
            <a:ext cx="1733167" cy="40011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饲料标准</a:t>
            </a:r>
            <a:r>
              <a:rPr lang="zh-CN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修订</a:t>
            </a:r>
          </a:p>
        </p:txBody>
      </p:sp>
      <p:sp>
        <p:nvSpPr>
          <p:cNvPr id="43015" name="Text Box 7"/>
          <p:cNvSpPr txBox="1">
            <a:spLocks noChangeArrowheads="1"/>
          </p:cNvSpPr>
          <p:nvPr/>
        </p:nvSpPr>
        <p:spPr bwMode="auto">
          <a:xfrm>
            <a:off x="6054725" y="2819400"/>
            <a:ext cx="1717675" cy="4064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饲料原料标准</a:t>
            </a:r>
          </a:p>
        </p:txBody>
      </p:sp>
      <p:sp>
        <p:nvSpPr>
          <p:cNvPr id="43016" name="Text Box 8"/>
          <p:cNvSpPr txBox="1">
            <a:spLocks noChangeArrowheads="1"/>
          </p:cNvSpPr>
          <p:nvPr/>
        </p:nvSpPr>
        <p:spPr bwMode="auto">
          <a:xfrm>
            <a:off x="6091238" y="1814513"/>
            <a:ext cx="1717675" cy="4064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八类饲料原料</a:t>
            </a:r>
          </a:p>
        </p:txBody>
      </p:sp>
      <p:sp>
        <p:nvSpPr>
          <p:cNvPr id="43017" name="Text Box 9"/>
          <p:cNvSpPr txBox="1">
            <a:spLocks noChangeArrowheads="1"/>
          </p:cNvSpPr>
          <p:nvPr/>
        </p:nvSpPr>
        <p:spPr bwMode="auto">
          <a:xfrm>
            <a:off x="3768725" y="6146800"/>
            <a:ext cx="1717675" cy="4064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应用效果研究</a:t>
            </a:r>
          </a:p>
        </p:txBody>
      </p:sp>
      <p:sp>
        <p:nvSpPr>
          <p:cNvPr id="43018" name="Text Box 10"/>
          <p:cNvSpPr txBox="1">
            <a:spLocks noChangeArrowheads="1"/>
          </p:cNvSpPr>
          <p:nvPr/>
        </p:nvSpPr>
        <p:spPr bwMode="auto">
          <a:xfrm>
            <a:off x="3768725" y="5170488"/>
            <a:ext cx="1733167" cy="40011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日粮产品</a:t>
            </a:r>
            <a:r>
              <a:rPr lang="zh-CN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标准</a:t>
            </a:r>
          </a:p>
        </p:txBody>
      </p:sp>
      <p:sp>
        <p:nvSpPr>
          <p:cNvPr id="43019" name="Text Box 11"/>
          <p:cNvSpPr txBox="1">
            <a:spLocks noChangeArrowheads="1"/>
          </p:cNvSpPr>
          <p:nvPr/>
        </p:nvSpPr>
        <p:spPr bwMode="auto">
          <a:xfrm>
            <a:off x="3844925" y="4089400"/>
            <a:ext cx="1717675" cy="4064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饲料配方优化</a:t>
            </a:r>
          </a:p>
        </p:txBody>
      </p:sp>
      <p:sp>
        <p:nvSpPr>
          <p:cNvPr id="43020" name="Line 12"/>
          <p:cNvSpPr>
            <a:spLocks noChangeShapeType="1"/>
          </p:cNvSpPr>
          <p:nvPr/>
        </p:nvSpPr>
        <p:spPr bwMode="auto">
          <a:xfrm>
            <a:off x="2362200" y="22860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3021" name="Line 13"/>
          <p:cNvSpPr>
            <a:spLocks noChangeShapeType="1"/>
          </p:cNvSpPr>
          <p:nvPr/>
        </p:nvSpPr>
        <p:spPr bwMode="auto">
          <a:xfrm>
            <a:off x="4648200" y="449580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3022" name="Line 14"/>
          <p:cNvSpPr>
            <a:spLocks noChangeShapeType="1"/>
          </p:cNvSpPr>
          <p:nvPr/>
        </p:nvSpPr>
        <p:spPr bwMode="auto">
          <a:xfrm>
            <a:off x="2362200" y="3276600"/>
            <a:ext cx="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3023" name="Line 15"/>
          <p:cNvSpPr>
            <a:spLocks noChangeShapeType="1"/>
          </p:cNvSpPr>
          <p:nvPr/>
        </p:nvSpPr>
        <p:spPr bwMode="auto">
          <a:xfrm>
            <a:off x="7010400" y="22860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3024" name="Line 16"/>
          <p:cNvSpPr>
            <a:spLocks noChangeShapeType="1"/>
          </p:cNvSpPr>
          <p:nvPr/>
        </p:nvSpPr>
        <p:spPr bwMode="auto">
          <a:xfrm>
            <a:off x="4648200" y="55626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3025" name="Line 17"/>
          <p:cNvSpPr>
            <a:spLocks noChangeShapeType="1"/>
          </p:cNvSpPr>
          <p:nvPr/>
        </p:nvSpPr>
        <p:spPr bwMode="auto">
          <a:xfrm>
            <a:off x="5562600" y="42672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3026" name="Line 18"/>
          <p:cNvSpPr>
            <a:spLocks noChangeShapeType="1"/>
          </p:cNvSpPr>
          <p:nvPr/>
        </p:nvSpPr>
        <p:spPr bwMode="auto">
          <a:xfrm>
            <a:off x="3276600" y="42672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3027" name="Line 19"/>
          <p:cNvSpPr>
            <a:spLocks noChangeShapeType="1"/>
          </p:cNvSpPr>
          <p:nvPr/>
        </p:nvSpPr>
        <p:spPr bwMode="auto">
          <a:xfrm>
            <a:off x="7010400" y="3276600"/>
            <a:ext cx="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3028" name="Line 20"/>
          <p:cNvSpPr>
            <a:spLocks noChangeShapeType="1"/>
          </p:cNvSpPr>
          <p:nvPr/>
        </p:nvSpPr>
        <p:spPr bwMode="auto">
          <a:xfrm>
            <a:off x="1066800" y="3810000"/>
            <a:ext cx="1295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3029" name="Line 21"/>
          <p:cNvSpPr>
            <a:spLocks noChangeShapeType="1"/>
          </p:cNvSpPr>
          <p:nvPr/>
        </p:nvSpPr>
        <p:spPr bwMode="auto">
          <a:xfrm>
            <a:off x="1066800" y="3810000"/>
            <a:ext cx="0" cy="1371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3030" name="Line 22"/>
          <p:cNvSpPr>
            <a:spLocks noChangeShapeType="1"/>
          </p:cNvSpPr>
          <p:nvPr/>
        </p:nvSpPr>
        <p:spPr bwMode="auto">
          <a:xfrm>
            <a:off x="1066800" y="5562600"/>
            <a:ext cx="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3031" name="Line 23"/>
          <p:cNvSpPr>
            <a:spLocks noChangeShapeType="1"/>
          </p:cNvSpPr>
          <p:nvPr/>
        </p:nvSpPr>
        <p:spPr bwMode="auto">
          <a:xfrm>
            <a:off x="1066800" y="6324600"/>
            <a:ext cx="2667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3032" name="Line 24"/>
          <p:cNvSpPr>
            <a:spLocks noChangeShapeType="1"/>
          </p:cNvSpPr>
          <p:nvPr/>
        </p:nvSpPr>
        <p:spPr bwMode="auto">
          <a:xfrm>
            <a:off x="8153400" y="3733800"/>
            <a:ext cx="0" cy="1371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3033" name="Line 25"/>
          <p:cNvSpPr>
            <a:spLocks noChangeShapeType="1"/>
          </p:cNvSpPr>
          <p:nvPr/>
        </p:nvSpPr>
        <p:spPr bwMode="auto">
          <a:xfrm>
            <a:off x="7010400" y="3733800"/>
            <a:ext cx="1143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arrow" w="med" len="med"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3034" name="Line 26"/>
          <p:cNvSpPr>
            <a:spLocks noChangeShapeType="1"/>
          </p:cNvSpPr>
          <p:nvPr/>
        </p:nvSpPr>
        <p:spPr bwMode="auto">
          <a:xfrm>
            <a:off x="5486400" y="6324600"/>
            <a:ext cx="2667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3035" name="Line 27"/>
          <p:cNvSpPr>
            <a:spLocks noChangeShapeType="1"/>
          </p:cNvSpPr>
          <p:nvPr/>
        </p:nvSpPr>
        <p:spPr bwMode="auto">
          <a:xfrm>
            <a:off x="8153400" y="5562600"/>
            <a:ext cx="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3036" name="AutoShape 28"/>
          <p:cNvSpPr>
            <a:spLocks noChangeArrowheads="1"/>
          </p:cNvSpPr>
          <p:nvPr/>
        </p:nvSpPr>
        <p:spPr bwMode="auto">
          <a:xfrm>
            <a:off x="228600" y="2514600"/>
            <a:ext cx="685800" cy="1219200"/>
          </a:xfrm>
          <a:prstGeom prst="wedgeRectCallout">
            <a:avLst>
              <a:gd name="adj1" fmla="val 205556"/>
              <a:gd name="adj2" fmla="val 2565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营养需要影响因素</a:t>
            </a:r>
          </a:p>
        </p:txBody>
      </p:sp>
      <p:sp>
        <p:nvSpPr>
          <p:cNvPr id="43037" name="AutoShape 29"/>
          <p:cNvSpPr>
            <a:spLocks noChangeArrowheads="1"/>
          </p:cNvSpPr>
          <p:nvPr/>
        </p:nvSpPr>
        <p:spPr bwMode="auto">
          <a:xfrm>
            <a:off x="152400" y="4953000"/>
            <a:ext cx="1676400" cy="609600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营养需要量研究</a:t>
            </a:r>
          </a:p>
        </p:txBody>
      </p:sp>
      <p:sp>
        <p:nvSpPr>
          <p:cNvPr id="43038" name="AutoShape 30"/>
          <p:cNvSpPr>
            <a:spLocks noChangeArrowheads="1"/>
          </p:cNvSpPr>
          <p:nvPr/>
        </p:nvSpPr>
        <p:spPr bwMode="auto">
          <a:xfrm>
            <a:off x="8305800" y="2438400"/>
            <a:ext cx="685800" cy="1219200"/>
          </a:xfrm>
          <a:prstGeom prst="wedgeRectCallout">
            <a:avLst>
              <a:gd name="adj1" fmla="val -205556"/>
              <a:gd name="adj2" fmla="val 3346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营养价值影响因素</a:t>
            </a:r>
          </a:p>
        </p:txBody>
      </p:sp>
      <p:sp>
        <p:nvSpPr>
          <p:cNvPr id="43039" name="AutoShape 31"/>
          <p:cNvSpPr>
            <a:spLocks noChangeArrowheads="1"/>
          </p:cNvSpPr>
          <p:nvPr/>
        </p:nvSpPr>
        <p:spPr bwMode="auto">
          <a:xfrm>
            <a:off x="7315200" y="4953000"/>
            <a:ext cx="1676400" cy="609600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养分有效性研究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DCD48-C50C-42A1-A6F4-3924EABE5199}" type="datetime1">
              <a:rPr lang="zh-CN" altLang="en-US"/>
              <a:pPr/>
              <a:t>2014/8/30</a:t>
            </a:fld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7A8F1-CBF6-4ED1-9164-1CFFFB70E4F9}" type="slidenum">
              <a:rPr lang="en-US" altLang="zh-CN"/>
              <a:pPr/>
              <a:t>21</a:t>
            </a:fld>
            <a:endParaRPr lang="en-US" altLang="zh-CN"/>
          </a:p>
        </p:txBody>
      </p:sp>
      <p:sp>
        <p:nvSpPr>
          <p:cNvPr id="149506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814388"/>
            <a:ext cx="7772400" cy="762000"/>
          </a:xfrm>
        </p:spPr>
        <p:txBody>
          <a:bodyPr/>
          <a:lstStyle/>
          <a:p>
            <a:pPr algn="ctr"/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牛羊需要</a:t>
            </a: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的营养物质</a:t>
            </a:r>
          </a:p>
        </p:txBody>
      </p:sp>
      <p:sp>
        <p:nvSpPr>
          <p:cNvPr id="149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rPr>
              <a:t>牛羊需要</a:t>
            </a: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rPr>
              <a:t>什么，为什么需要，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需要多少，</a:t>
            </a: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rPr>
              <a:t>必需营养素</a:t>
            </a:r>
            <a:r>
              <a: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56</a:t>
            </a: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rPr>
              <a:t>种以上，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rPr>
              <a:t>营养功能和缺乏症均已弄清楚，</a:t>
            </a: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</a:p>
          <a:p>
            <a:pPr algn="just"/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rPr>
              <a:t>各种营养素之间相互关系，</a:t>
            </a: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</a:p>
          <a:p>
            <a:pPr algn="just">
              <a:buFontTx/>
              <a:buNone/>
            </a:pP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rPr>
              <a:t>      如能量</a:t>
            </a:r>
            <a:r>
              <a: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rPr>
              <a:t>—</a:t>
            </a: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rPr>
              <a:t>蛋白质，钙</a:t>
            </a:r>
            <a:r>
              <a: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rPr>
              <a:t>—</a:t>
            </a: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rPr>
              <a:t>磷，</a:t>
            </a:r>
          </a:p>
          <a:p>
            <a:pPr algn="just">
              <a:buFontTx/>
              <a:buNone/>
            </a:pP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rPr>
              <a:t>      </a:t>
            </a:r>
          </a:p>
          <a:p>
            <a:pPr algn="just">
              <a:buFontTx/>
              <a:buNone/>
            </a:pP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rPr>
              <a:t>——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rPr>
              <a:t>牛羊需要</a:t>
            </a: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rPr>
              <a:t>的营养物质可概括为以下六类：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42609-AF9B-4C09-B979-367B3C81C7DD}" type="datetime1">
              <a: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/>
              <a:t>2014/8/30</a:t>
            </a:fld>
            <a:endParaRPr lang="en-US" altLang="zh-CN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CCB2E-1903-48BA-9516-AD8239B3D95A}" type="slidenum">
              <a:rPr lang="en-US" altLang="zh-CN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/>
              <a:t>22</a:t>
            </a:fld>
            <a:endParaRPr lang="en-US" altLang="zh-CN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0530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143000" y="814388"/>
            <a:ext cx="7772400" cy="762000"/>
          </a:xfrm>
        </p:spPr>
        <p:txBody>
          <a:bodyPr/>
          <a:lstStyle/>
          <a:p>
            <a:pPr algn="ctr"/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牛羊需要</a:t>
            </a: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六大类营养物质</a:t>
            </a:r>
          </a:p>
        </p:txBody>
      </p:sp>
      <p:sp>
        <p:nvSpPr>
          <p:cNvPr id="150531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179512" y="1905000"/>
            <a:ext cx="8815387" cy="4114800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rPr>
              <a:t>  </a:t>
            </a: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rPr>
              <a:t>水</a:t>
            </a:r>
            <a:r>
              <a: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rPr>
              <a:t>—— </a:t>
            </a:r>
            <a:r>
              <a:rPr lang="en-US" altLang="zh-CN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rPr>
              <a:t>“</a:t>
            </a:r>
            <a:r>
              <a:rPr lang="zh-CN" altLang="en-US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rPr>
              <a:t>最重要的营养物质”</a:t>
            </a:r>
          </a:p>
          <a:p>
            <a:pPr>
              <a:spcBef>
                <a:spcPct val="0"/>
              </a:spcBef>
            </a:pP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rPr>
              <a:t>  能量</a:t>
            </a:r>
            <a:r>
              <a: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rPr>
              <a:t>——</a:t>
            </a:r>
            <a:r>
              <a:rPr lang="en-US" altLang="zh-CN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rPr>
              <a:t>“</a:t>
            </a:r>
            <a:r>
              <a:rPr lang="zh-CN" altLang="en-US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rPr>
              <a:t>动物为能而食”</a:t>
            </a:r>
          </a:p>
          <a:p>
            <a:pPr>
              <a:spcBef>
                <a:spcPct val="0"/>
              </a:spcBef>
            </a:pP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rPr>
              <a:t>  蛋白质</a:t>
            </a:r>
            <a:r>
              <a: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rPr>
              <a:t>—— </a:t>
            </a:r>
            <a:r>
              <a:rPr lang="en-US" altLang="zh-CN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rPr>
              <a:t>“</a:t>
            </a:r>
            <a:r>
              <a:rPr lang="zh-CN" altLang="en-US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rPr>
              <a:t>饲料成本的限制因素”</a:t>
            </a:r>
          </a:p>
          <a:p>
            <a:pPr>
              <a:spcBef>
                <a:spcPct val="0"/>
              </a:spcBef>
            </a:pP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rPr>
              <a:t>  碳水化合物</a:t>
            </a:r>
            <a:r>
              <a: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rPr>
              <a:t>——</a:t>
            </a:r>
            <a:r>
              <a:rPr lang="en-US" altLang="zh-CN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rPr>
              <a:t>“</a:t>
            </a:r>
            <a:r>
              <a:rPr lang="zh-CN" altLang="en-US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rPr>
              <a:t>最低廉的供能物质”</a:t>
            </a:r>
          </a:p>
          <a:p>
            <a:pPr>
              <a:spcBef>
                <a:spcPct val="0"/>
              </a:spcBef>
            </a:pP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rPr>
              <a:t>  矿物质和维生素 </a:t>
            </a:r>
            <a:r>
              <a: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rPr>
              <a:t>—— </a:t>
            </a:r>
            <a:r>
              <a:rPr lang="en-US" altLang="zh-CN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rPr>
              <a:t>“</a:t>
            </a:r>
            <a:r>
              <a:rPr lang="zh-CN" altLang="en-US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rPr>
              <a:t>重要的微量生命要素” </a:t>
            </a:r>
          </a:p>
          <a:p>
            <a:pPr>
              <a:spcBef>
                <a:spcPct val="0"/>
              </a:spcBef>
            </a:pP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rPr>
              <a:t>  非营养性添加剂 </a:t>
            </a:r>
            <a:r>
              <a: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rPr>
              <a:t>——</a:t>
            </a:r>
            <a:r>
              <a:rPr lang="en-US" altLang="zh-CN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  <a:ea typeface="楷体_GB2312" pitchFamily="49" charset="-122"/>
              </a:rPr>
              <a:t>“</a:t>
            </a:r>
            <a:r>
              <a:rPr lang="zh-CN" altLang="en-US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  <a:ea typeface="楷体_GB2312" pitchFamily="49" charset="-122"/>
              </a:rPr>
              <a:t>应用的前提是营养平衡”</a:t>
            </a:r>
          </a:p>
          <a:p>
            <a:pPr>
              <a:spcBef>
                <a:spcPct val="0"/>
              </a:spcBef>
              <a:buFontTx/>
              <a:buNone/>
            </a:pPr>
            <a:endParaRPr lang="zh-CN" altLang="en-US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charset="0"/>
            </a:endParaRPr>
          </a:p>
          <a:p>
            <a:endParaRPr lang="en-US" altLang="zh-CN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0532" name="Picture 1028" descr="D:\动画图片\006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914400"/>
            <a:ext cx="457200" cy="457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42609-AF9B-4C09-B979-367B3C81C7DD}" type="datetime1">
              <a: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/>
              <a:t>2014/8/30</a:t>
            </a:fld>
            <a:endParaRPr lang="en-US" altLang="zh-CN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CCB2E-1903-48BA-9516-AD8239B3D95A}" type="slidenum">
              <a:rPr lang="en-US" altLang="zh-CN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/>
              <a:t>23</a:t>
            </a:fld>
            <a:endParaRPr lang="en-US" altLang="zh-CN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0530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143000" y="814388"/>
            <a:ext cx="7772400" cy="762000"/>
          </a:xfrm>
        </p:spPr>
        <p:txBody>
          <a:bodyPr/>
          <a:lstStyle/>
          <a:p>
            <a:pPr algn="ctr"/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主要营养物质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0531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179512" y="1905000"/>
            <a:ext cx="8815387" cy="4114800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rPr>
              <a:t>  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rPr>
              <a:t>蛋白质</a:t>
            </a:r>
            <a:endParaRPr lang="zh-CN" altLang="en-US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charset="0"/>
            </a:endParaRPr>
          </a:p>
          <a:p>
            <a:pPr>
              <a:spcBef>
                <a:spcPct val="0"/>
              </a:spcBef>
            </a:pP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rPr>
              <a:t>  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rPr>
              <a:t>碳水化合物</a:t>
            </a:r>
            <a:endParaRPr lang="zh-CN" altLang="en-US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charset="0"/>
            </a:endParaRPr>
          </a:p>
          <a:p>
            <a:pPr>
              <a:spcBef>
                <a:spcPct val="0"/>
              </a:spcBef>
            </a:pP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rPr>
              <a:t>  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rPr>
              <a:t>脂肪</a:t>
            </a:r>
            <a:endParaRPr lang="en-US" altLang="zh-CN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charset="0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rPr>
              <a:t>      ——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rPr>
              <a:t>动植物体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rPr>
              <a:t>90%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rPr>
              <a:t>以上</a:t>
            </a:r>
            <a:endParaRPr lang="en-US" altLang="zh-CN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charset="0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rPr>
              <a:t>      ——</a:t>
            </a:r>
            <a:r>
              <a:rPr lang="zh-CN" altLang="en-US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rPr>
              <a:t>饲料有机物质！！</a:t>
            </a:r>
            <a:endParaRPr lang="zh-CN" altLang="en-US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charset="0"/>
            </a:endParaRPr>
          </a:p>
          <a:p>
            <a:endParaRPr lang="en-US" altLang="zh-CN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矿物质的重要性</a:t>
            </a:r>
            <a:endParaRPr lang="zh-CN" altLang="en-US" dirty="0"/>
          </a:p>
        </p:txBody>
      </p:sp>
      <p:sp>
        <p:nvSpPr>
          <p:cNvPr id="77833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77825" name="Group 1"/>
          <p:cNvGrpSpPr>
            <a:grpSpLocks noChangeAspect="1"/>
          </p:cNvGrpSpPr>
          <p:nvPr/>
        </p:nvGrpSpPr>
        <p:grpSpPr bwMode="auto">
          <a:xfrm>
            <a:off x="285720" y="1916832"/>
            <a:ext cx="8715697" cy="3869622"/>
            <a:chOff x="3662" y="538"/>
            <a:chExt cx="8342" cy="3475"/>
          </a:xfrm>
        </p:grpSpPr>
        <p:sp>
          <p:nvSpPr>
            <p:cNvPr id="77832" name="AutoShape 8"/>
            <p:cNvSpPr>
              <a:spLocks noChangeAspect="1" noChangeArrowheads="1" noTextEdit="1"/>
            </p:cNvSpPr>
            <p:nvPr/>
          </p:nvSpPr>
          <p:spPr bwMode="auto">
            <a:xfrm>
              <a:off x="3662" y="538"/>
              <a:ext cx="8205" cy="3475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77831" name="AutoShape 7"/>
            <p:cNvSpPr>
              <a:spLocks noChangeArrowheads="1"/>
            </p:cNvSpPr>
            <p:nvPr/>
          </p:nvSpPr>
          <p:spPr bwMode="auto">
            <a:xfrm>
              <a:off x="9062" y="2722"/>
              <a:ext cx="2942" cy="1009"/>
            </a:xfrm>
            <a:prstGeom prst="plaque">
              <a:avLst>
                <a:gd name="adj" fmla="val 16667"/>
              </a:avLst>
            </a:prstGeom>
            <a:solidFill>
              <a:srgbClr val="FFFFFF"/>
            </a:solidFill>
            <a:ln w="63500" cmpd="thickThin">
              <a:solidFill>
                <a:srgbClr val="F7964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矿物质饲料只需一点点</a:t>
              </a:r>
              <a:endParaRPr kumimoji="0" 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就能助我快快长！</a:t>
              </a:r>
              <a:endParaRPr kumimoji="0" 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7830" name="AutoShape 6"/>
            <p:cNvSpPr>
              <a:spLocks noChangeArrowheads="1"/>
            </p:cNvSpPr>
            <p:nvPr/>
          </p:nvSpPr>
          <p:spPr bwMode="auto">
            <a:xfrm>
              <a:off x="4202" y="850"/>
              <a:ext cx="1980" cy="780"/>
            </a:xfrm>
            <a:prstGeom prst="wedgeRoundRectCallout">
              <a:avLst>
                <a:gd name="adj1" fmla="val 90352"/>
                <a:gd name="adj2" fmla="val 102694"/>
                <a:gd name="adj3" fmla="val 16667"/>
              </a:avLst>
            </a:prstGeom>
            <a:solidFill>
              <a:srgbClr val="FFFFFF"/>
            </a:solidFill>
            <a:ln w="12700">
              <a:solidFill>
                <a:srgbClr val="F79646"/>
              </a:solidFill>
              <a:prstDash val="dash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长骨头需要要石粉和磷酸氢钙</a:t>
              </a:r>
              <a:endParaRPr kumimoji="0" 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7829" name="AutoShape 5"/>
            <p:cNvSpPr>
              <a:spLocks noChangeArrowheads="1"/>
            </p:cNvSpPr>
            <p:nvPr/>
          </p:nvSpPr>
          <p:spPr bwMode="auto">
            <a:xfrm>
              <a:off x="4094" y="1786"/>
              <a:ext cx="1980" cy="780"/>
            </a:xfrm>
            <a:prstGeom prst="wedgeRoundRectCallout">
              <a:avLst>
                <a:gd name="adj1" fmla="val 94898"/>
                <a:gd name="adj2" fmla="val -8847"/>
                <a:gd name="adj3" fmla="val 16667"/>
              </a:avLst>
            </a:prstGeom>
            <a:solidFill>
              <a:srgbClr val="FFFFFF"/>
            </a:solidFill>
            <a:ln w="12700">
              <a:solidFill>
                <a:srgbClr val="F79646"/>
              </a:solidFill>
              <a:prstDash val="dash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食盐可以增进食欲和消化</a:t>
              </a:r>
              <a:endParaRPr kumimoji="0" 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7828" name="AutoShape 4"/>
            <p:cNvSpPr>
              <a:spLocks noChangeArrowheads="1"/>
            </p:cNvSpPr>
            <p:nvPr/>
          </p:nvSpPr>
          <p:spPr bwMode="auto">
            <a:xfrm>
              <a:off x="4094" y="2722"/>
              <a:ext cx="1980" cy="780"/>
            </a:xfrm>
            <a:prstGeom prst="wedgeRoundRectCallout">
              <a:avLst>
                <a:gd name="adj1" fmla="val 90352"/>
                <a:gd name="adj2" fmla="val -97306"/>
                <a:gd name="adj3" fmla="val 16667"/>
              </a:avLst>
            </a:prstGeom>
            <a:solidFill>
              <a:srgbClr val="FFFFFF"/>
            </a:solidFill>
            <a:ln w="12700">
              <a:solidFill>
                <a:srgbClr val="F79646"/>
              </a:solidFill>
              <a:prstDash val="dash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补充铜和铁可以防止贫血</a:t>
              </a:r>
              <a:endParaRPr kumimoji="0" 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7827" name="AutoShape 3"/>
            <p:cNvSpPr>
              <a:spLocks noChangeArrowheads="1"/>
            </p:cNvSpPr>
            <p:nvPr/>
          </p:nvSpPr>
          <p:spPr bwMode="auto">
            <a:xfrm>
              <a:off x="9242" y="850"/>
              <a:ext cx="2625" cy="780"/>
            </a:xfrm>
            <a:prstGeom prst="wedgeRoundRectCallout">
              <a:avLst>
                <a:gd name="adj1" fmla="val -125963"/>
                <a:gd name="adj2" fmla="val 102694"/>
                <a:gd name="adj3" fmla="val 16667"/>
              </a:avLst>
            </a:prstGeom>
            <a:solidFill>
              <a:srgbClr val="FFFFFF"/>
            </a:solidFill>
            <a:ln w="28575">
              <a:solidFill>
                <a:srgbClr val="339966"/>
              </a:solidFill>
              <a:prstDash val="dash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其它矿物质可以改善饲料效率，提高增重</a:t>
              </a:r>
              <a:endParaRPr kumimoji="0" 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77826" name="Picture 2" descr="DSC_072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542" y="1162"/>
              <a:ext cx="2700" cy="2424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1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1947" name="Rectangle 2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81938" name="Group 18"/>
          <p:cNvGrpSpPr>
            <a:grpSpLocks noChangeAspect="1"/>
          </p:cNvGrpSpPr>
          <p:nvPr/>
        </p:nvGrpSpPr>
        <p:grpSpPr bwMode="auto">
          <a:xfrm>
            <a:off x="214282" y="1786965"/>
            <a:ext cx="8572528" cy="4070927"/>
            <a:chOff x="3022" y="11470"/>
            <a:chExt cx="7222" cy="4212"/>
          </a:xfrm>
        </p:grpSpPr>
        <p:sp>
          <p:nvSpPr>
            <p:cNvPr id="81946" name="AutoShape 26"/>
            <p:cNvSpPr>
              <a:spLocks noChangeAspect="1" noChangeArrowheads="1" noTextEdit="1"/>
            </p:cNvSpPr>
            <p:nvPr/>
          </p:nvSpPr>
          <p:spPr bwMode="auto">
            <a:xfrm>
              <a:off x="3022" y="11470"/>
              <a:ext cx="7222" cy="4212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pic>
          <p:nvPicPr>
            <p:cNvPr id="81945" name="Picture 25" descr="DSC_0025"/>
            <p:cNvPicPr>
              <a:picLocks noChangeAspect="1" noChangeArrowheads="1"/>
            </p:cNvPicPr>
            <p:nvPr/>
          </p:nvPicPr>
          <p:blipFill>
            <a:blip r:embed="rId2" cstate="print"/>
            <a:srcRect l="24321" t="6345" r="32420" b="10782"/>
            <a:stretch>
              <a:fillRect/>
            </a:stretch>
          </p:blipFill>
          <p:spPr bwMode="auto">
            <a:xfrm>
              <a:off x="5684" y="12897"/>
              <a:ext cx="1793" cy="1745"/>
            </a:xfrm>
            <a:prstGeom prst="rect">
              <a:avLst/>
            </a:prstGeom>
            <a:noFill/>
            <a:ln w="38100">
              <a:solidFill>
                <a:srgbClr val="B2A1C7"/>
              </a:solidFill>
              <a:miter lim="800000"/>
              <a:headEnd/>
              <a:tailEnd/>
            </a:ln>
          </p:spPr>
        </p:pic>
        <p:sp>
          <p:nvSpPr>
            <p:cNvPr id="81944" name="AutoShape 24"/>
            <p:cNvSpPr>
              <a:spLocks noChangeArrowheads="1"/>
            </p:cNvSpPr>
            <p:nvPr/>
          </p:nvSpPr>
          <p:spPr bwMode="auto">
            <a:xfrm>
              <a:off x="4118" y="15003"/>
              <a:ext cx="4696" cy="543"/>
            </a:xfrm>
            <a:prstGeom prst="plaque">
              <a:avLst>
                <a:gd name="adj" fmla="val 16667"/>
              </a:avLst>
            </a:prstGeom>
            <a:solidFill>
              <a:srgbClr val="FFFFFF"/>
            </a:solidFill>
            <a:ln w="63500" cmpd="thickThin">
              <a:solidFill>
                <a:srgbClr val="8064A2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维生素帮助我健康快快长！天天需要维生素</a:t>
              </a:r>
              <a:endParaRPr kumimoji="0" 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81943" name="AutoShape 23"/>
            <p:cNvSpPr>
              <a:spLocks noChangeArrowheads="1"/>
            </p:cNvSpPr>
            <p:nvPr/>
          </p:nvSpPr>
          <p:spPr bwMode="auto">
            <a:xfrm>
              <a:off x="3335" y="12149"/>
              <a:ext cx="2213" cy="1132"/>
            </a:xfrm>
            <a:prstGeom prst="cloudCallout">
              <a:avLst>
                <a:gd name="adj1" fmla="val 65519"/>
                <a:gd name="adj2" fmla="val 54157"/>
              </a:avLst>
            </a:prstGeom>
            <a:noFill/>
            <a:ln w="635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眼睛健康需要维生素</a:t>
              </a:r>
              <a:r>
                <a:rPr kumimoji="0" lang="en-US" altLang="zh-CN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A </a:t>
              </a:r>
              <a:endPara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81942" name="AutoShape 22"/>
            <p:cNvSpPr>
              <a:spLocks noChangeArrowheads="1"/>
            </p:cNvSpPr>
            <p:nvPr/>
          </p:nvSpPr>
          <p:spPr bwMode="auto">
            <a:xfrm>
              <a:off x="3179" y="13644"/>
              <a:ext cx="2212" cy="1132"/>
            </a:xfrm>
            <a:prstGeom prst="cloudCallout">
              <a:avLst>
                <a:gd name="adj1" fmla="val 73241"/>
                <a:gd name="adj2" fmla="val -13153"/>
              </a:avLst>
            </a:prstGeom>
            <a:noFill/>
            <a:ln w="635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不上火需要维生素</a:t>
              </a:r>
              <a:r>
                <a:rPr kumimoji="0" lang="en-US" altLang="zh-CN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C </a:t>
              </a:r>
              <a:endPara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81941" name="AutoShape 21"/>
            <p:cNvSpPr>
              <a:spLocks noChangeArrowheads="1"/>
            </p:cNvSpPr>
            <p:nvPr/>
          </p:nvSpPr>
          <p:spPr bwMode="auto">
            <a:xfrm>
              <a:off x="8187" y="12013"/>
              <a:ext cx="1900" cy="1133"/>
            </a:xfrm>
            <a:prstGeom prst="cloudCallout">
              <a:avLst>
                <a:gd name="adj1" fmla="val -74681"/>
                <a:gd name="adj2" fmla="val 81282"/>
              </a:avLst>
            </a:prstGeom>
            <a:noFill/>
            <a:ln w="635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长骨头需要维生素</a:t>
              </a:r>
              <a:r>
                <a:rPr kumimoji="0" lang="en-US" altLang="zh-CN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</a:t>
              </a:r>
              <a:endPara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81940" name="AutoShape 20"/>
            <p:cNvSpPr>
              <a:spLocks noChangeArrowheads="1"/>
            </p:cNvSpPr>
            <p:nvPr/>
          </p:nvSpPr>
          <p:spPr bwMode="auto">
            <a:xfrm>
              <a:off x="8187" y="13372"/>
              <a:ext cx="2057" cy="1132"/>
            </a:xfrm>
            <a:prstGeom prst="cloudCallout">
              <a:avLst>
                <a:gd name="adj1" fmla="val -73426"/>
                <a:gd name="adj2" fmla="val 32833"/>
              </a:avLst>
            </a:prstGeom>
            <a:noFill/>
            <a:ln w="635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多生宝宝需要维生素</a:t>
              </a:r>
              <a:r>
                <a:rPr kumimoji="0" lang="en-US" altLang="zh-CN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E</a:t>
              </a:r>
              <a:endPara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81939" name="AutoShape 19"/>
            <p:cNvSpPr>
              <a:spLocks noChangeArrowheads="1"/>
            </p:cNvSpPr>
            <p:nvPr/>
          </p:nvSpPr>
          <p:spPr bwMode="auto">
            <a:xfrm>
              <a:off x="5683" y="11606"/>
              <a:ext cx="2213" cy="1131"/>
            </a:xfrm>
            <a:prstGeom prst="cloudCallout">
              <a:avLst>
                <a:gd name="adj1" fmla="val -4579"/>
                <a:gd name="adj2" fmla="val 85949"/>
              </a:avLst>
            </a:prstGeom>
            <a:noFill/>
            <a:ln w="635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消化好、长的快需要维生素</a:t>
              </a:r>
              <a:r>
                <a:rPr kumimoji="0" lang="en-US" altLang="zh-CN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B</a:t>
              </a:r>
              <a:endPara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维生素的重要性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 smtClean="0"/>
              <a:t>营养需要量和饲养标准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zh-CN" altLang="zh-CN" dirty="0" smtClean="0"/>
              <a:t>需要量：指</a:t>
            </a:r>
            <a:r>
              <a:rPr lang="zh-CN" altLang="en-US" dirty="0" smtClean="0"/>
              <a:t>牛</a:t>
            </a:r>
            <a:r>
              <a:rPr lang="zh-CN" altLang="zh-CN" dirty="0" smtClean="0"/>
              <a:t>羊在一定客观条件下对营养物质的客观要求；</a:t>
            </a:r>
          </a:p>
          <a:p>
            <a:r>
              <a:rPr lang="zh-CN" altLang="zh-CN" dirty="0" smtClean="0"/>
              <a:t>供给量：为了某种目的人为提供给是</a:t>
            </a:r>
            <a:r>
              <a:rPr lang="zh-CN" altLang="en-US" dirty="0" smtClean="0"/>
              <a:t>牛</a:t>
            </a:r>
            <a:r>
              <a:rPr lang="zh-CN" altLang="zh-CN" dirty="0" smtClean="0"/>
              <a:t>羊的营养物质量；</a:t>
            </a:r>
          </a:p>
          <a:p>
            <a:r>
              <a:rPr lang="zh-CN" altLang="zh-CN" dirty="0" smtClean="0"/>
              <a:t>饲养标准：根据</a:t>
            </a:r>
            <a:r>
              <a:rPr lang="zh-CN" altLang="en-US" dirty="0" smtClean="0"/>
              <a:t>牛</a:t>
            </a:r>
            <a:r>
              <a:rPr lang="zh-CN" altLang="zh-CN" dirty="0" smtClean="0"/>
              <a:t>羊的种类、性别、年龄、体重、生理状态和生产性能等条件，应用科学研究成果，并结合生产实践经验制定的山羊能量和营养物质供给量</a:t>
            </a:r>
            <a:r>
              <a:rPr lang="en-US" altLang="zh-CN" dirty="0" smtClean="0"/>
              <a:t>(</a:t>
            </a:r>
            <a:r>
              <a:rPr lang="zh-CN" altLang="zh-CN" dirty="0" smtClean="0"/>
              <a:t>定额</a:t>
            </a:r>
            <a:r>
              <a:rPr lang="en-US" altLang="zh-CN" dirty="0" smtClean="0"/>
              <a:t>)</a:t>
            </a:r>
            <a:r>
              <a:rPr lang="zh-CN" altLang="zh-CN" dirty="0" smtClean="0"/>
              <a:t>及有关资料。</a:t>
            </a:r>
            <a:endParaRPr lang="en-US" altLang="zh-CN" dirty="0" smtClean="0"/>
          </a:p>
          <a:p>
            <a:pPr>
              <a:buNone/>
            </a:pPr>
            <a:r>
              <a:rPr lang="en-US" altLang="zh-CN" b="1" dirty="0" smtClean="0">
                <a:solidFill>
                  <a:srgbClr val="FF0000"/>
                </a:solidFill>
              </a:rPr>
              <a:t>           ——</a:t>
            </a:r>
            <a:r>
              <a:rPr lang="zh-CN" altLang="en-US" b="1" dirty="0" smtClean="0">
                <a:solidFill>
                  <a:srgbClr val="FF0000"/>
                </a:solidFill>
              </a:rPr>
              <a:t>肉羊饲养标准实例！</a:t>
            </a:r>
            <a:endParaRPr lang="zh-CN" altLang="zh-CN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dirty="0" smtClean="0"/>
              <a:t>各阶段山羊营养需求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23528" y="1772816"/>
          <a:ext cx="8606190" cy="4085077"/>
        </p:xfrm>
        <a:graphic>
          <a:graphicData uri="http://schemas.openxmlformats.org/drawingml/2006/table">
            <a:tbl>
              <a:tblPr/>
              <a:tblGrid>
                <a:gridCol w="1632208"/>
                <a:gridCol w="741913"/>
                <a:gridCol w="816104"/>
                <a:gridCol w="1556950"/>
                <a:gridCol w="888159"/>
                <a:gridCol w="786606"/>
                <a:gridCol w="698822"/>
                <a:gridCol w="698822"/>
                <a:gridCol w="786606"/>
              </a:tblGrid>
              <a:tr h="9249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宋体"/>
                          <a:cs typeface="宋体"/>
                        </a:rPr>
                        <a:t>生长阶段</a:t>
                      </a:r>
                      <a:endParaRPr lang="zh-CN" sz="1800" b="1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宋体"/>
                          <a:cs typeface="宋体"/>
                        </a:rPr>
                        <a:t>体重</a:t>
                      </a:r>
                      <a:r>
                        <a:rPr lang="en-US" altLang="zh-CN" sz="1600" b="1" kern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宋体"/>
                          <a:cs typeface="宋体"/>
                        </a:rPr>
                        <a:t>kg</a:t>
                      </a:r>
                      <a:endParaRPr lang="zh-CN" sz="1600" b="1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宋体"/>
                          <a:cs typeface="宋体"/>
                        </a:rPr>
                        <a:t>日增重</a:t>
                      </a:r>
                      <a:endParaRPr lang="zh-CN" sz="1600" b="1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600" b="1" kern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宋体"/>
                          <a:cs typeface="宋体"/>
                        </a:rPr>
                        <a:t>kg</a:t>
                      </a:r>
                      <a:r>
                        <a:rPr lang="en-US" sz="1600" b="1" kern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宋体"/>
                          <a:cs typeface="宋体"/>
                        </a:rPr>
                        <a:t>/</a:t>
                      </a:r>
                      <a:r>
                        <a:rPr lang="en-US" altLang="zh-CN" sz="1600" b="1" kern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宋体"/>
                          <a:cs typeface="宋体"/>
                        </a:rPr>
                        <a:t>d</a:t>
                      </a:r>
                      <a:endParaRPr lang="zh-CN" sz="1600" b="1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宋体"/>
                          <a:cs typeface="宋体"/>
                        </a:rPr>
                        <a:t>干物质进食量</a:t>
                      </a:r>
                      <a:endParaRPr lang="zh-CN" sz="1600" b="1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600" b="1" kern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+mn-ea"/>
                          <a:cs typeface="宋体"/>
                        </a:rPr>
                        <a:t>kg/d</a:t>
                      </a:r>
                      <a:endParaRPr lang="zh-CN" altLang="zh-CN" sz="1600" b="1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+mn-e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宋体"/>
                          <a:cs typeface="宋体"/>
                        </a:rPr>
                        <a:t>代谢能</a:t>
                      </a:r>
                      <a:endParaRPr lang="zh-CN" sz="1600" b="1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600" b="1" kern="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+mn-ea"/>
                          <a:cs typeface="宋体"/>
                        </a:rPr>
                        <a:t>kj</a:t>
                      </a:r>
                      <a:r>
                        <a:rPr lang="en-US" altLang="zh-CN" sz="1600" b="1" kern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+mn-ea"/>
                          <a:cs typeface="宋体"/>
                        </a:rPr>
                        <a:t>/d</a:t>
                      </a:r>
                      <a:endParaRPr lang="zh-CN" altLang="zh-CN" sz="1600" b="1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+mn-e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宋体"/>
                          <a:cs typeface="宋体"/>
                        </a:rPr>
                        <a:t>粗蛋白</a:t>
                      </a:r>
                      <a:endParaRPr lang="zh-CN" sz="1600" b="1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600" b="1" kern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+mn-ea"/>
                          <a:cs typeface="宋体"/>
                        </a:rPr>
                        <a:t>g/d</a:t>
                      </a:r>
                      <a:endParaRPr lang="zh-CN" altLang="zh-CN" sz="1600" b="1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+mn-e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宋体"/>
                          <a:cs typeface="宋体"/>
                        </a:rPr>
                        <a:t>钙</a:t>
                      </a:r>
                      <a:endParaRPr lang="zh-CN" sz="1600" b="1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600" b="1" kern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+mn-ea"/>
                          <a:cs typeface="宋体"/>
                        </a:rPr>
                        <a:t>g/d</a:t>
                      </a:r>
                      <a:endParaRPr lang="zh-CN" altLang="zh-CN" sz="1600" b="1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+mn-e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宋体"/>
                          <a:cs typeface="宋体"/>
                        </a:rPr>
                        <a:t>总磷</a:t>
                      </a:r>
                      <a:endParaRPr lang="zh-CN" sz="1600" b="1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600" b="1" kern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+mn-ea"/>
                          <a:cs typeface="宋体"/>
                        </a:rPr>
                        <a:t>g/d</a:t>
                      </a:r>
                      <a:endParaRPr lang="zh-CN" altLang="zh-CN" sz="1600" b="1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+mn-e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宋体"/>
                          <a:cs typeface="宋体"/>
                        </a:rPr>
                        <a:t>食用盐</a:t>
                      </a:r>
                      <a:endParaRPr lang="zh-CN" sz="1600" b="1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600" b="1" kern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+mn-ea"/>
                          <a:cs typeface="宋体"/>
                        </a:rPr>
                        <a:t>g/d</a:t>
                      </a:r>
                      <a:endParaRPr lang="zh-CN" altLang="zh-CN" sz="1600" b="1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+mn-e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538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b="1" kern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宋体"/>
                          <a:cs typeface="宋体"/>
                        </a:rPr>
                        <a:t>羔羊</a:t>
                      </a:r>
                      <a:endParaRPr lang="zh-CN" sz="1800" b="1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  <a:ea typeface="宋体"/>
                          <a:cs typeface="宋体"/>
                        </a:rPr>
                        <a:t>1</a:t>
                      </a:r>
                      <a:endParaRPr lang="zh-CN" sz="1800" b="1" kern="1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  <a:ea typeface="宋体"/>
                          <a:cs typeface="宋体"/>
                        </a:rPr>
                        <a:t>0.02</a:t>
                      </a:r>
                      <a:endParaRPr lang="zh-CN" sz="1800" b="1" kern="1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  <a:ea typeface="宋体"/>
                          <a:cs typeface="宋体"/>
                        </a:rPr>
                        <a:t>0.12</a:t>
                      </a:r>
                      <a:endParaRPr lang="zh-CN" sz="1800" b="1" kern="1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  <a:ea typeface="宋体"/>
                          <a:cs typeface="宋体"/>
                        </a:rPr>
                        <a:t>0.6</a:t>
                      </a:r>
                      <a:endParaRPr lang="zh-CN" sz="1800" b="1" kern="1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  <a:ea typeface="宋体"/>
                          <a:cs typeface="宋体"/>
                        </a:rPr>
                        <a:t>9</a:t>
                      </a:r>
                      <a:endParaRPr lang="zh-CN" sz="1800" b="1" kern="1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  <a:ea typeface="宋体"/>
                          <a:cs typeface="宋体"/>
                        </a:rPr>
                        <a:t>0.8</a:t>
                      </a:r>
                      <a:endParaRPr lang="zh-CN" sz="1800" b="1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  <a:ea typeface="宋体"/>
                          <a:cs typeface="宋体"/>
                        </a:rPr>
                        <a:t>0.5</a:t>
                      </a:r>
                      <a:endParaRPr lang="zh-CN" sz="1800" b="1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  <a:ea typeface="宋体"/>
                          <a:cs typeface="宋体"/>
                        </a:rPr>
                        <a:t>0.6</a:t>
                      </a:r>
                      <a:endParaRPr lang="zh-CN" sz="1800" b="1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538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b="1" kern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宋体"/>
                          <a:cs typeface="宋体"/>
                        </a:rPr>
                        <a:t>育肥羊</a:t>
                      </a:r>
                      <a:endParaRPr lang="zh-CN" sz="1800" b="1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  <a:ea typeface="宋体"/>
                          <a:cs typeface="宋体"/>
                        </a:rPr>
                        <a:t>15</a:t>
                      </a:r>
                      <a:endParaRPr lang="zh-CN" sz="1800" b="1" kern="1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  <a:ea typeface="宋体"/>
                          <a:cs typeface="宋体"/>
                        </a:rPr>
                        <a:t>0.05</a:t>
                      </a:r>
                      <a:endParaRPr lang="zh-CN" sz="1800" b="1" kern="1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  <a:ea typeface="宋体"/>
                          <a:cs typeface="宋体"/>
                        </a:rPr>
                        <a:t>0.56</a:t>
                      </a:r>
                      <a:endParaRPr lang="zh-CN" sz="1800" b="1" kern="1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  <a:ea typeface="宋体"/>
                          <a:cs typeface="宋体"/>
                        </a:rPr>
                        <a:t>4.78</a:t>
                      </a:r>
                      <a:endParaRPr lang="zh-CN" sz="1800" b="1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  <a:ea typeface="宋体"/>
                          <a:cs typeface="宋体"/>
                        </a:rPr>
                        <a:t>54</a:t>
                      </a:r>
                      <a:endParaRPr lang="zh-CN" sz="1800" b="1" kern="1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  <a:ea typeface="宋体"/>
                          <a:cs typeface="宋体"/>
                        </a:rPr>
                        <a:t>2.8</a:t>
                      </a:r>
                      <a:endParaRPr lang="zh-CN" sz="1800" b="1" kern="1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  <a:ea typeface="宋体"/>
                          <a:cs typeface="宋体"/>
                        </a:rPr>
                        <a:t>1.9</a:t>
                      </a:r>
                      <a:endParaRPr lang="zh-CN" sz="1800" b="1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  <a:ea typeface="宋体"/>
                          <a:cs typeface="宋体"/>
                        </a:rPr>
                        <a:t>2.8</a:t>
                      </a:r>
                      <a:endParaRPr lang="zh-CN" sz="1800" b="1" kern="1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538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b="1" ker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宋体"/>
                          <a:cs typeface="宋体"/>
                        </a:rPr>
                        <a:t>后备公山羊</a:t>
                      </a:r>
                      <a:endParaRPr lang="zh-CN" sz="1800" b="1" kern="1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  <a:ea typeface="宋体"/>
                          <a:cs typeface="宋体"/>
                        </a:rPr>
                        <a:t>12</a:t>
                      </a:r>
                      <a:endParaRPr lang="zh-CN" sz="1800" b="1" kern="1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  <a:ea typeface="宋体"/>
                          <a:cs typeface="宋体"/>
                        </a:rPr>
                        <a:t>0.02</a:t>
                      </a:r>
                      <a:endParaRPr lang="zh-CN" sz="1800" b="1" kern="1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  <a:ea typeface="宋体"/>
                          <a:cs typeface="宋体"/>
                        </a:rPr>
                        <a:t>0.5</a:t>
                      </a:r>
                      <a:endParaRPr lang="zh-CN" sz="1800" b="1" kern="1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  <a:ea typeface="宋体"/>
                          <a:cs typeface="宋体"/>
                        </a:rPr>
                        <a:t>3.36</a:t>
                      </a:r>
                      <a:endParaRPr lang="zh-CN" sz="1800" b="1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  <a:ea typeface="宋体"/>
                          <a:cs typeface="宋体"/>
                        </a:rPr>
                        <a:t>32</a:t>
                      </a:r>
                      <a:endParaRPr lang="zh-CN" sz="1800" b="1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  <a:ea typeface="宋体"/>
                          <a:cs typeface="宋体"/>
                        </a:rPr>
                        <a:t>1.5</a:t>
                      </a:r>
                      <a:endParaRPr lang="zh-CN" sz="1800" b="1" kern="1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  <a:ea typeface="宋体"/>
                          <a:cs typeface="宋体"/>
                        </a:rPr>
                        <a:t>1</a:t>
                      </a:r>
                      <a:endParaRPr lang="zh-CN" sz="1800" b="1" kern="1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  <a:ea typeface="宋体"/>
                          <a:cs typeface="宋体"/>
                        </a:rPr>
                        <a:t>2.5</a:t>
                      </a:r>
                      <a:endParaRPr lang="zh-CN" sz="1800" b="1" kern="1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369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b="1" kern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宋体"/>
                          <a:cs typeface="宋体"/>
                        </a:rPr>
                        <a:t>妊娠母山羊</a:t>
                      </a:r>
                      <a:endParaRPr lang="zh-CN" sz="1800" b="1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  <a:ea typeface="宋体"/>
                          <a:cs typeface="宋体"/>
                        </a:rPr>
                        <a:t>1-90</a:t>
                      </a:r>
                      <a:r>
                        <a:rPr lang="zh-CN" sz="1800" b="1" kern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宋体"/>
                          <a:cs typeface="宋体"/>
                        </a:rPr>
                        <a:t>天</a:t>
                      </a:r>
                      <a:endParaRPr lang="zh-CN" sz="1800" b="1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  <a:ea typeface="宋体"/>
                          <a:cs typeface="宋体"/>
                        </a:rPr>
                        <a:t>10</a:t>
                      </a:r>
                      <a:endParaRPr lang="zh-CN" sz="1800" b="1" kern="1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800" b="1" kern="1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  <a:ea typeface="宋体"/>
                          <a:cs typeface="宋体"/>
                        </a:rPr>
                        <a:t>0.39</a:t>
                      </a:r>
                      <a:endParaRPr lang="zh-CN" sz="1800" b="1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  <a:ea typeface="宋体"/>
                          <a:cs typeface="宋体"/>
                        </a:rPr>
                        <a:t>3.94</a:t>
                      </a:r>
                      <a:endParaRPr lang="zh-CN" sz="1800" b="1" kern="1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  <a:ea typeface="宋体"/>
                          <a:cs typeface="宋体"/>
                        </a:rPr>
                        <a:t>55</a:t>
                      </a:r>
                      <a:endParaRPr lang="zh-CN" sz="1800" b="1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  <a:ea typeface="宋体"/>
                          <a:cs typeface="宋体"/>
                        </a:rPr>
                        <a:t>4.5</a:t>
                      </a:r>
                      <a:endParaRPr lang="zh-CN" sz="1800" b="1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  <a:ea typeface="宋体"/>
                          <a:cs typeface="宋体"/>
                        </a:rPr>
                        <a:t>3</a:t>
                      </a:r>
                      <a:endParaRPr lang="zh-CN" sz="1800" b="1" kern="1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  <a:ea typeface="宋体"/>
                          <a:cs typeface="宋体"/>
                        </a:rPr>
                        <a:t>2</a:t>
                      </a:r>
                      <a:endParaRPr lang="zh-CN" sz="1800" b="1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369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b="1" kern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宋体"/>
                          <a:cs typeface="宋体"/>
                        </a:rPr>
                        <a:t>泌乳前期母羊</a:t>
                      </a:r>
                      <a:endParaRPr lang="zh-CN" sz="1800" b="1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b="1" kern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宋体"/>
                          <a:cs typeface="宋体"/>
                        </a:rPr>
                        <a:t>泌乳量</a:t>
                      </a:r>
                      <a:r>
                        <a:rPr lang="en-US" sz="1800" b="1" kern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宋体"/>
                          <a:cs typeface="宋体"/>
                        </a:rPr>
                        <a:t>/</a:t>
                      </a:r>
                      <a:r>
                        <a:rPr lang="zh-CN" sz="1800" b="1" kern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宋体"/>
                          <a:cs typeface="宋体"/>
                        </a:rPr>
                        <a:t>天</a:t>
                      </a:r>
                      <a:endParaRPr lang="zh-CN" sz="1800" b="1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  <a:ea typeface="宋体"/>
                          <a:cs typeface="宋体"/>
                        </a:rPr>
                        <a:t>10</a:t>
                      </a:r>
                      <a:endParaRPr lang="zh-CN" sz="1800" b="1" kern="1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800" b="1" kern="1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  <a:ea typeface="宋体"/>
                          <a:cs typeface="宋体"/>
                        </a:rPr>
                        <a:t>0.39</a:t>
                      </a:r>
                      <a:endParaRPr lang="zh-CN" sz="1800" b="1" kern="1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  <a:ea typeface="宋体"/>
                          <a:cs typeface="宋体"/>
                        </a:rPr>
                        <a:t>4.7</a:t>
                      </a:r>
                      <a:endParaRPr lang="zh-CN" sz="1800" b="1" kern="1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  <a:ea typeface="宋体"/>
                          <a:cs typeface="宋体"/>
                        </a:rPr>
                        <a:t>73</a:t>
                      </a:r>
                      <a:endParaRPr lang="zh-CN" sz="1800" b="1" kern="1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  <a:ea typeface="宋体"/>
                          <a:cs typeface="宋体"/>
                        </a:rPr>
                        <a:t>2.8</a:t>
                      </a:r>
                      <a:endParaRPr lang="zh-CN" sz="1800" b="1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  <a:ea typeface="宋体"/>
                          <a:cs typeface="宋体"/>
                        </a:rPr>
                        <a:t>1.8</a:t>
                      </a:r>
                      <a:endParaRPr lang="zh-CN" sz="1800" b="1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  <a:ea typeface="宋体"/>
                          <a:cs typeface="宋体"/>
                        </a:rPr>
                        <a:t>2</a:t>
                      </a:r>
                      <a:endParaRPr lang="zh-CN" sz="1800" b="1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661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b="1" kern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宋体"/>
                          <a:cs typeface="宋体"/>
                        </a:rPr>
                        <a:t>泌乳后期母羊</a:t>
                      </a:r>
                      <a:endParaRPr lang="zh-CN" sz="1800" b="1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b="1" kern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宋体"/>
                          <a:cs typeface="宋体"/>
                        </a:rPr>
                        <a:t>泌乳量</a:t>
                      </a:r>
                      <a:r>
                        <a:rPr lang="en-US" sz="1800" b="1" kern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宋体"/>
                          <a:cs typeface="宋体"/>
                        </a:rPr>
                        <a:t>/</a:t>
                      </a:r>
                      <a:r>
                        <a:rPr lang="zh-CN" sz="1800" b="1" kern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宋体"/>
                          <a:cs typeface="宋体"/>
                        </a:rPr>
                        <a:t>天</a:t>
                      </a:r>
                      <a:endParaRPr lang="zh-CN" sz="1800" b="1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  <a:ea typeface="宋体"/>
                          <a:cs typeface="宋体"/>
                        </a:rPr>
                        <a:t>10</a:t>
                      </a:r>
                      <a:endParaRPr lang="zh-CN" sz="1800" b="1" kern="1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800" b="1" kern="1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  <a:ea typeface="宋体"/>
                          <a:cs typeface="宋体"/>
                        </a:rPr>
                        <a:t>0.39</a:t>
                      </a:r>
                      <a:endParaRPr lang="zh-CN" sz="1800" b="1" kern="1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  <a:ea typeface="宋体"/>
                          <a:cs typeface="宋体"/>
                        </a:rPr>
                        <a:t>5.66</a:t>
                      </a:r>
                      <a:endParaRPr lang="zh-CN" sz="1800" b="1" kern="1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  <a:ea typeface="宋体"/>
                          <a:cs typeface="宋体"/>
                        </a:rPr>
                        <a:t>108</a:t>
                      </a:r>
                      <a:endParaRPr lang="zh-CN" sz="1800" b="1" kern="1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  <a:ea typeface="宋体"/>
                          <a:cs typeface="宋体"/>
                        </a:rPr>
                        <a:t>2.8</a:t>
                      </a:r>
                      <a:endParaRPr lang="zh-CN" sz="1800" b="1" kern="1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  <a:ea typeface="宋体"/>
                          <a:cs typeface="宋体"/>
                        </a:rPr>
                        <a:t>1.8</a:t>
                      </a:r>
                      <a:endParaRPr lang="zh-CN" sz="1800" b="1" kern="1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  <a:ea typeface="宋体"/>
                          <a:cs typeface="宋体"/>
                        </a:rPr>
                        <a:t>2</a:t>
                      </a:r>
                      <a:endParaRPr lang="zh-CN" sz="1800" b="1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6300192" y="6165304"/>
            <a:ext cx="20380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/>
              <a:t>国标</a:t>
            </a:r>
            <a:r>
              <a:rPr lang="en-US" altLang="zh-CN" dirty="0" smtClean="0"/>
              <a:t>NY/T 816-2004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dirty="0" smtClean="0"/>
              <a:t>山羊对微量矿物元素需要量 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zh-CN" sz="2200" dirty="0" smtClean="0"/>
              <a:t>（以进食日粮干物质为基础）</a:t>
            </a:r>
            <a:endParaRPr lang="zh-CN" altLang="en-US" sz="22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539552" y="1988840"/>
          <a:ext cx="8064896" cy="3600400"/>
        </p:xfrm>
        <a:graphic>
          <a:graphicData uri="http://schemas.openxmlformats.org/drawingml/2006/table">
            <a:tbl>
              <a:tblPr/>
              <a:tblGrid>
                <a:gridCol w="2893685"/>
                <a:gridCol w="5171211"/>
              </a:tblGrid>
              <a:tr h="4500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0" dirty="0">
                          <a:latin typeface="Times New Roman"/>
                          <a:ea typeface="宋体"/>
                          <a:cs typeface="宋体"/>
                        </a:rPr>
                        <a:t>微量元素</a:t>
                      </a:r>
                      <a:endParaRPr lang="zh-CN" sz="20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0" dirty="0">
                          <a:latin typeface="Times New Roman"/>
                          <a:ea typeface="宋体"/>
                          <a:cs typeface="宋体"/>
                        </a:rPr>
                        <a:t>推荐量 毫克</a:t>
                      </a:r>
                      <a:r>
                        <a:rPr lang="en-US" sz="2000" b="1" kern="0" dirty="0">
                          <a:latin typeface="Times New Roman"/>
                          <a:ea typeface="宋体"/>
                          <a:cs typeface="宋体"/>
                        </a:rPr>
                        <a:t>/</a:t>
                      </a:r>
                      <a:r>
                        <a:rPr lang="zh-CN" sz="2000" b="1" kern="0" dirty="0">
                          <a:latin typeface="Times New Roman"/>
                          <a:ea typeface="宋体"/>
                          <a:cs typeface="宋体"/>
                        </a:rPr>
                        <a:t>千克</a:t>
                      </a:r>
                      <a:endParaRPr lang="zh-CN" sz="20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0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0">
                          <a:latin typeface="Times New Roman"/>
                          <a:ea typeface="宋体"/>
                          <a:cs typeface="宋体"/>
                        </a:rPr>
                        <a:t>铁</a:t>
                      </a:r>
                      <a:endParaRPr lang="zh-CN" sz="20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latin typeface="宋体"/>
                          <a:ea typeface="宋体"/>
                          <a:cs typeface="宋体"/>
                        </a:rPr>
                        <a:t>30-40</a:t>
                      </a:r>
                      <a:endParaRPr lang="zh-CN" sz="20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0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0">
                          <a:latin typeface="Times New Roman"/>
                          <a:ea typeface="宋体"/>
                          <a:cs typeface="宋体"/>
                        </a:rPr>
                        <a:t>铜</a:t>
                      </a:r>
                      <a:endParaRPr lang="zh-CN" sz="20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latin typeface="宋体"/>
                          <a:ea typeface="宋体"/>
                          <a:cs typeface="宋体"/>
                        </a:rPr>
                        <a:t>10-20</a:t>
                      </a:r>
                      <a:endParaRPr lang="zh-CN" sz="20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0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0">
                          <a:latin typeface="Times New Roman"/>
                          <a:ea typeface="宋体"/>
                          <a:cs typeface="宋体"/>
                        </a:rPr>
                        <a:t>钴</a:t>
                      </a:r>
                      <a:endParaRPr lang="zh-CN" sz="20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latin typeface="宋体"/>
                          <a:ea typeface="宋体"/>
                          <a:cs typeface="宋体"/>
                        </a:rPr>
                        <a:t>0.11-0.2</a:t>
                      </a:r>
                      <a:endParaRPr lang="zh-CN" sz="20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0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0">
                          <a:latin typeface="Times New Roman"/>
                          <a:ea typeface="宋体"/>
                          <a:cs typeface="宋体"/>
                        </a:rPr>
                        <a:t>碘</a:t>
                      </a:r>
                      <a:endParaRPr lang="zh-CN" sz="20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latin typeface="宋体"/>
                          <a:ea typeface="宋体"/>
                          <a:cs typeface="宋体"/>
                        </a:rPr>
                        <a:t>0.15-2.0</a:t>
                      </a:r>
                      <a:endParaRPr lang="zh-CN" sz="20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0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0">
                          <a:latin typeface="Times New Roman"/>
                          <a:ea typeface="宋体"/>
                          <a:cs typeface="宋体"/>
                        </a:rPr>
                        <a:t>锰</a:t>
                      </a:r>
                      <a:endParaRPr lang="zh-CN" sz="20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latin typeface="宋体"/>
                          <a:ea typeface="宋体"/>
                          <a:cs typeface="宋体"/>
                        </a:rPr>
                        <a:t>60-120</a:t>
                      </a:r>
                      <a:endParaRPr lang="zh-CN" sz="20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0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0">
                          <a:latin typeface="Times New Roman"/>
                          <a:ea typeface="宋体"/>
                          <a:cs typeface="宋体"/>
                        </a:rPr>
                        <a:t>锌</a:t>
                      </a:r>
                      <a:endParaRPr lang="zh-CN" sz="20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>
                          <a:latin typeface="宋体"/>
                          <a:ea typeface="宋体"/>
                          <a:cs typeface="宋体"/>
                        </a:rPr>
                        <a:t>50-80</a:t>
                      </a:r>
                      <a:endParaRPr lang="zh-CN" sz="20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0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0">
                          <a:latin typeface="Times New Roman"/>
                          <a:ea typeface="宋体"/>
                          <a:cs typeface="宋体"/>
                        </a:rPr>
                        <a:t>硒</a:t>
                      </a:r>
                      <a:endParaRPr lang="zh-CN" sz="20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latin typeface="宋体"/>
                          <a:ea typeface="宋体"/>
                          <a:cs typeface="宋体"/>
                        </a:rPr>
                        <a:t>0.05</a:t>
                      </a:r>
                      <a:endParaRPr lang="zh-CN" sz="20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6156176" y="6021288"/>
            <a:ext cx="20380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/>
              <a:t>国标</a:t>
            </a:r>
            <a:r>
              <a:rPr lang="en-US" altLang="zh-CN" dirty="0" smtClean="0"/>
              <a:t>NY/T 816-2004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itchFamily="2" charset="-122"/>
              </a:rPr>
              <a:t>          三、肉羊需要的饲料</a:t>
            </a:r>
          </a:p>
        </p:txBody>
      </p:sp>
      <p:pic>
        <p:nvPicPr>
          <p:cNvPr id="4" name="Picture 4" descr="D:\动画图片\001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2714620"/>
            <a:ext cx="1143000" cy="285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0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2013-14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年养殖事实：</a:t>
            </a:r>
          </a:p>
        </p:txBody>
      </p:sp>
      <p:sp>
        <p:nvSpPr>
          <p:cNvPr id="35840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57200" y="1600200"/>
            <a:ext cx="8229600" cy="4972072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养殖业遇到空前的行情变化：</a:t>
            </a:r>
          </a:p>
          <a:p>
            <a:pPr eaLnBrk="1" hangingPunct="1">
              <a:lnSpc>
                <a:spcPct val="90000"/>
              </a:lnSpc>
              <a:buFont typeface="Arial" pitchFamily="34" charset="0"/>
              <a:buChar char="►"/>
              <a:defRPr/>
            </a:pP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养殖：猪？肉鸡？肉鸭？蛋鸡？</a:t>
            </a:r>
          </a:p>
          <a:p>
            <a:pPr eaLnBrk="1" hangingPunct="1">
              <a:lnSpc>
                <a:spcPct val="90000"/>
              </a:lnSpc>
              <a:buFont typeface="Arial" pitchFamily="34" charset="0"/>
              <a:buChar char="►"/>
              <a:defRPr/>
            </a:pP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饲料：豆粕？玉米？</a:t>
            </a:r>
          </a:p>
          <a:p>
            <a:pPr eaLnBrk="1" hangingPunct="1">
              <a:lnSpc>
                <a:spcPct val="90000"/>
              </a:lnSpc>
              <a:buFont typeface="Arial" pitchFamily="34" charset="0"/>
              <a:buChar char="►"/>
              <a:defRPr/>
            </a:pP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添加剂：氨基酸？维生素？</a:t>
            </a:r>
          </a:p>
          <a:p>
            <a:pPr eaLnBrk="1" hangingPunct="1">
              <a:lnSpc>
                <a:spcPct val="90000"/>
              </a:lnSpc>
              <a:buFont typeface="Arial" pitchFamily="34" charset="0"/>
              <a:buChar char="►"/>
              <a:defRPr/>
            </a:pP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肉品加工：肉（鸡鸭猪牛羊）？蛋？奶产品？</a:t>
            </a:r>
          </a:p>
          <a:p>
            <a:pPr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endParaRPr lang="en-US" altLang="zh-CN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en-US" altLang="zh-CN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——</a:t>
            </a:r>
            <a:r>
              <a:rPr lang="zh-CN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存在</a:t>
            </a:r>
            <a:r>
              <a:rPr lang="zh-CN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高效益、高利润吗？</a:t>
            </a:r>
          </a:p>
          <a:p>
            <a:pPr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r>
              <a:rPr lang="zh-CN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</a:t>
            </a:r>
            <a:r>
              <a:rPr lang="en-US" altLang="zh-CN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——</a:t>
            </a:r>
            <a:r>
              <a:rPr lang="zh-CN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高效率、高生产率吗？</a:t>
            </a:r>
          </a:p>
          <a:p>
            <a:pPr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r>
              <a:rPr lang="zh-CN" altLang="en-US" b="1" dirty="0" smtClean="0"/>
              <a:t>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C4ACB-CF49-452F-8C09-00BECDDDF535}" type="datetime1">
              <a: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/>
              <a:t>2014/8/30</a:t>
            </a:fld>
            <a:endParaRPr lang="en-US" altLang="zh-CN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1568D-3574-476D-91E9-E87F87DA4412}" type="slidenum">
              <a:rPr lang="en-US" altLang="zh-CN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/>
              <a:t>30</a:t>
            </a:fld>
            <a:endParaRPr lang="en-US" altLang="zh-CN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05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牛羊喂</a:t>
            </a: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什么饲料</a:t>
            </a:r>
          </a:p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饲料种类</a:t>
            </a:r>
          </a:p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饲料营养价值</a:t>
            </a:r>
          </a:p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饲料配合技术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 smtClean="0"/>
              <a:t>国际饲料分类法中的八类饲料</a:t>
            </a:r>
            <a:endParaRPr lang="zh-CN" altLang="en-US" dirty="0"/>
          </a:p>
        </p:txBody>
      </p:sp>
      <p:sp>
        <p:nvSpPr>
          <p:cNvPr id="7168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571472" y="1643050"/>
          <a:ext cx="7929618" cy="4357719"/>
        </p:xfrm>
        <a:graphic>
          <a:graphicData uri="http://schemas.openxmlformats.org/drawingml/2006/table">
            <a:tbl>
              <a:tblPr/>
              <a:tblGrid>
                <a:gridCol w="3964809"/>
                <a:gridCol w="3964809"/>
              </a:tblGrid>
              <a:tr h="4841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宋体"/>
                        </a:rPr>
                        <a:t>饲料类别</a:t>
                      </a:r>
                      <a:endParaRPr lang="zh-CN" sz="2000" b="1" kern="1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宋体"/>
                        </a:rPr>
                        <a:t>饲料编码</a:t>
                      </a:r>
                      <a:endParaRPr lang="zh-CN" sz="2000" b="1" kern="1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41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宋体"/>
                        </a:rPr>
                        <a:t>粗饲料</a:t>
                      </a:r>
                      <a:endParaRPr lang="zh-CN" sz="2000" b="1" kern="1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宋体"/>
                        </a:rPr>
                        <a:t>1</a:t>
                      </a:r>
                      <a:r>
                        <a:rPr lang="zh-CN" sz="2000" b="1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宋体"/>
                        </a:rPr>
                        <a:t>—</a:t>
                      </a:r>
                      <a:r>
                        <a:rPr lang="en-US" sz="2000" b="1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宋体"/>
                        </a:rPr>
                        <a:t>00</a:t>
                      </a:r>
                      <a:r>
                        <a:rPr lang="zh-CN" sz="2000" b="1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宋体"/>
                        </a:rPr>
                        <a:t>—</a:t>
                      </a:r>
                      <a:r>
                        <a:rPr lang="en-US" sz="2000" b="1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宋体"/>
                        </a:rPr>
                        <a:t>000</a:t>
                      </a:r>
                      <a:endParaRPr lang="zh-CN" sz="2000" b="1" kern="1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41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宋体"/>
                        </a:rPr>
                        <a:t>青绿饲料</a:t>
                      </a:r>
                      <a:endParaRPr lang="zh-CN" sz="2000" b="1" kern="1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宋体"/>
                        </a:rPr>
                        <a:t>2</a:t>
                      </a:r>
                      <a:r>
                        <a:rPr lang="zh-CN" sz="2000" b="1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宋体"/>
                        </a:rPr>
                        <a:t>—</a:t>
                      </a:r>
                      <a:r>
                        <a:rPr lang="en-US" sz="2000" b="1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宋体"/>
                        </a:rPr>
                        <a:t>00</a:t>
                      </a:r>
                      <a:r>
                        <a:rPr lang="zh-CN" sz="2000" b="1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宋体"/>
                        </a:rPr>
                        <a:t>—</a:t>
                      </a:r>
                      <a:r>
                        <a:rPr lang="en-US" sz="2000" b="1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宋体"/>
                        </a:rPr>
                        <a:t>000</a:t>
                      </a:r>
                      <a:endParaRPr lang="zh-CN" sz="2000" b="1" kern="1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41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宋体"/>
                        </a:rPr>
                        <a:t>青贮饲料</a:t>
                      </a:r>
                      <a:endParaRPr lang="zh-CN" sz="2000" b="1" kern="1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宋体"/>
                        </a:rPr>
                        <a:t>3</a:t>
                      </a:r>
                      <a:r>
                        <a:rPr lang="zh-CN" sz="2000" b="1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宋体"/>
                        </a:rPr>
                        <a:t>—</a:t>
                      </a:r>
                      <a:r>
                        <a:rPr lang="en-US" sz="2000" b="1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宋体"/>
                        </a:rPr>
                        <a:t>00</a:t>
                      </a:r>
                      <a:r>
                        <a:rPr lang="zh-CN" sz="2000" b="1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宋体"/>
                        </a:rPr>
                        <a:t>—</a:t>
                      </a:r>
                      <a:r>
                        <a:rPr lang="en-US" sz="2000" b="1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宋体"/>
                        </a:rPr>
                        <a:t>000</a:t>
                      </a:r>
                      <a:endParaRPr lang="zh-CN" sz="2000" b="1" kern="1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41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宋体"/>
                        </a:rPr>
                        <a:t>能量饲料</a:t>
                      </a:r>
                      <a:endParaRPr lang="zh-CN" sz="2000" b="1" kern="1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宋体"/>
                        </a:rPr>
                        <a:t>4</a:t>
                      </a:r>
                      <a:r>
                        <a:rPr lang="zh-CN" sz="2000" b="1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宋体"/>
                        </a:rPr>
                        <a:t>—</a:t>
                      </a:r>
                      <a:r>
                        <a:rPr lang="en-US" sz="2000" b="1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宋体"/>
                        </a:rPr>
                        <a:t>00</a:t>
                      </a:r>
                      <a:r>
                        <a:rPr lang="zh-CN" sz="2000" b="1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宋体"/>
                        </a:rPr>
                        <a:t>—</a:t>
                      </a:r>
                      <a:r>
                        <a:rPr lang="en-US" sz="2000" b="1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宋体"/>
                        </a:rPr>
                        <a:t>000</a:t>
                      </a:r>
                      <a:endParaRPr lang="zh-CN" sz="2000" b="1" kern="1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41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宋体"/>
                        </a:rPr>
                        <a:t>蛋白质补充料</a:t>
                      </a:r>
                      <a:endParaRPr lang="zh-CN" sz="2000" b="1" kern="1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宋体"/>
                        </a:rPr>
                        <a:t>5</a:t>
                      </a:r>
                      <a:r>
                        <a:rPr lang="zh-CN" sz="2000" b="1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宋体"/>
                        </a:rPr>
                        <a:t>—</a:t>
                      </a:r>
                      <a:r>
                        <a:rPr lang="en-US" sz="2000" b="1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宋体"/>
                        </a:rPr>
                        <a:t>00</a:t>
                      </a:r>
                      <a:r>
                        <a:rPr lang="zh-CN" sz="2000" b="1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宋体"/>
                        </a:rPr>
                        <a:t>—</a:t>
                      </a:r>
                      <a:r>
                        <a:rPr lang="en-US" sz="2000" b="1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宋体"/>
                        </a:rPr>
                        <a:t>000</a:t>
                      </a:r>
                      <a:endParaRPr lang="zh-CN" sz="2000" b="1" kern="1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41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宋体"/>
                        </a:rPr>
                        <a:t>矿物质</a:t>
                      </a:r>
                      <a:endParaRPr lang="zh-CN" sz="2000" b="1" kern="1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宋体"/>
                        </a:rPr>
                        <a:t>6</a:t>
                      </a:r>
                      <a:r>
                        <a:rPr lang="zh-CN" sz="2000" b="1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宋体"/>
                        </a:rPr>
                        <a:t>—</a:t>
                      </a:r>
                      <a:r>
                        <a:rPr lang="en-US" sz="2000" b="1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宋体"/>
                        </a:rPr>
                        <a:t>00</a:t>
                      </a:r>
                      <a:r>
                        <a:rPr lang="zh-CN" sz="2000" b="1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宋体"/>
                        </a:rPr>
                        <a:t>—</a:t>
                      </a:r>
                      <a:r>
                        <a:rPr lang="en-US" sz="2000" b="1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宋体"/>
                        </a:rPr>
                        <a:t>000</a:t>
                      </a:r>
                      <a:endParaRPr lang="zh-CN" sz="2000" b="1" kern="1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41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宋体"/>
                        </a:rPr>
                        <a:t>维生素</a:t>
                      </a:r>
                      <a:endParaRPr lang="zh-CN" sz="2000" b="1" kern="1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宋体"/>
                        </a:rPr>
                        <a:t>7</a:t>
                      </a:r>
                      <a:r>
                        <a:rPr lang="zh-CN" sz="2000" b="1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宋体"/>
                        </a:rPr>
                        <a:t>—</a:t>
                      </a:r>
                      <a:r>
                        <a:rPr lang="en-US" sz="2000" b="1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宋体"/>
                        </a:rPr>
                        <a:t>00</a:t>
                      </a:r>
                      <a:r>
                        <a:rPr lang="zh-CN" sz="2000" b="1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宋体"/>
                        </a:rPr>
                        <a:t>—</a:t>
                      </a:r>
                      <a:r>
                        <a:rPr lang="en-US" sz="2000" b="1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宋体"/>
                        </a:rPr>
                        <a:t>000</a:t>
                      </a:r>
                      <a:endParaRPr lang="zh-CN" sz="2000" b="1" kern="1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41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宋体"/>
                        </a:rPr>
                        <a:t>饲料添加剂</a:t>
                      </a:r>
                      <a:endParaRPr lang="zh-CN" sz="2000" b="1" kern="1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宋体"/>
                        </a:rPr>
                        <a:t>8</a:t>
                      </a:r>
                      <a:r>
                        <a:rPr lang="zh-CN" sz="2000" b="1" kern="1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宋体"/>
                        </a:rPr>
                        <a:t>—</a:t>
                      </a:r>
                      <a:r>
                        <a:rPr lang="en-US" sz="2000" b="1" kern="1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宋体"/>
                        </a:rPr>
                        <a:t>00</a:t>
                      </a:r>
                      <a:r>
                        <a:rPr lang="zh-CN" sz="2000" b="1" kern="1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宋体"/>
                        </a:rPr>
                        <a:t>—</a:t>
                      </a:r>
                      <a:r>
                        <a:rPr lang="en-US" sz="2000" b="1" kern="1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宋体"/>
                        </a:rPr>
                        <a:t>000</a:t>
                      </a:r>
                      <a:endParaRPr lang="zh-CN" sz="2000" b="1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7F1CE-01ED-42A4-9F71-575253357665}" type="datetime1">
              <a: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/>
              <a:t>2014/8/30</a:t>
            </a:fld>
            <a:endParaRPr lang="en-US" altLang="zh-CN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A268A-47D2-4EB8-B2D4-CCF560A7C64D}" type="slidenum">
              <a:rPr lang="en-US" altLang="zh-CN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/>
              <a:t>32</a:t>
            </a:fld>
            <a:endParaRPr lang="en-US" altLang="zh-CN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079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肉羊常用</a:t>
            </a: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三大类饲料：</a:t>
            </a:r>
          </a:p>
        </p:txBody>
      </p:sp>
      <p:sp>
        <p:nvSpPr>
          <p:cNvPr id="507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Tx/>
              <a:buNone/>
            </a:pP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（一）常用</a:t>
            </a: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的精饲料</a:t>
            </a:r>
            <a:b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、能量饲料：玉米、大麦、燕麦和高梁等，糠麸类饲料</a:t>
            </a:r>
          </a:p>
          <a:p>
            <a:pPr>
              <a:buFontTx/>
              <a:buNone/>
            </a:pP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r>
              <a: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、蛋白质饲料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：</a:t>
            </a: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植物性蛋白质饲料：豆粕、棉籽饼、花生饼、菜籽饼、亚麻饼、葵花饼、椰子饼等。</a:t>
            </a:r>
            <a:b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动物性蛋白质饲料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：</a:t>
            </a:r>
            <a:r>
              <a:rPr lang="en-US" altLang="zh-CN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禁用</a:t>
            </a:r>
            <a:endParaRPr lang="zh-CN" alt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Tx/>
              <a:buNone/>
            </a:pPr>
            <a:endParaRPr lang="en-US" altLang="zh-CN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374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3729" name="Diagram 1"/>
          <p:cNvGraphicFramePr>
            <a:graphicFrameLocks/>
          </p:cNvGraphicFramePr>
          <p:nvPr/>
        </p:nvGraphicFramePr>
        <p:xfrm>
          <a:off x="395536" y="1700808"/>
          <a:ext cx="7560840" cy="4248472"/>
        </p:xfrm>
        <a:graphic>
          <a:graphicData uri="http://schemas.openxmlformats.org/drawingml/2006/compatibility">
            <com:legacyDrawing xmlns:com="http://schemas.openxmlformats.org/drawingml/2006/compatibility" spid="_x0000_s73729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80897" name="Group 1"/>
          <p:cNvGrpSpPr>
            <a:grpSpLocks noChangeAspect="1"/>
          </p:cNvGrpSpPr>
          <p:nvPr/>
        </p:nvGrpSpPr>
        <p:grpSpPr bwMode="auto">
          <a:xfrm>
            <a:off x="0" y="0"/>
            <a:ext cx="5257800" cy="2825750"/>
            <a:chOff x="2220" y="3141"/>
            <a:chExt cx="8280" cy="4449"/>
          </a:xfrm>
        </p:grpSpPr>
        <p:sp>
          <p:nvSpPr>
            <p:cNvPr id="80903" name="AutoShape 7"/>
            <p:cNvSpPr>
              <a:spLocks noChangeAspect="1" noChangeArrowheads="1" noTextEdit="1"/>
            </p:cNvSpPr>
            <p:nvPr/>
          </p:nvSpPr>
          <p:spPr bwMode="auto">
            <a:xfrm>
              <a:off x="2220" y="3141"/>
              <a:ext cx="8280" cy="4449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02" name="AutoShape 6"/>
            <p:cNvSpPr>
              <a:spLocks noChangeArrowheads="1"/>
            </p:cNvSpPr>
            <p:nvPr/>
          </p:nvSpPr>
          <p:spPr bwMode="auto">
            <a:xfrm>
              <a:off x="2472" y="3141"/>
              <a:ext cx="3854" cy="836"/>
            </a:xfrm>
            <a:prstGeom prst="ribbon2">
              <a:avLst>
                <a:gd name="adj1" fmla="val 12500"/>
                <a:gd name="adj2" fmla="val 50000"/>
              </a:avLst>
            </a:prstGeom>
            <a:gradFill rotWithShape="1">
              <a:gsLst>
                <a:gs pos="0">
                  <a:srgbClr val="FFFF00"/>
                </a:gs>
                <a:gs pos="100000">
                  <a:srgbClr val="FFC000">
                    <a:alpha val="89999"/>
                  </a:srgbClr>
                </a:gs>
              </a:gsLst>
              <a:path path="rect">
                <a:fillToRect l="50000" t="50000" r="50000" b="50000"/>
              </a:path>
            </a:gradFill>
            <a:ln w="12700">
              <a:solidFill>
                <a:srgbClr val="FFC000"/>
              </a:solidFill>
              <a:round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仿宋_GB2312"/>
                  <a:cs typeface="Times New Roman" pitchFamily="18" charset="0"/>
                </a:rPr>
                <a:t>玉米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80901" name="Picture 5" descr="DSC0307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632" y="5013"/>
              <a:ext cx="3600" cy="2577"/>
            </a:xfrm>
            <a:prstGeom prst="rect">
              <a:avLst/>
            </a:prstGeom>
            <a:noFill/>
          </p:spPr>
        </p:pic>
        <p:pic>
          <p:nvPicPr>
            <p:cNvPr id="80900" name="Picture 4" descr="DSCN1136"/>
            <p:cNvPicPr>
              <a:picLocks noChangeAspect="1" noChangeArrowheads="1"/>
            </p:cNvPicPr>
            <p:nvPr/>
          </p:nvPicPr>
          <p:blipFill>
            <a:blip r:embed="rId3" cstate="print">
              <a:lum contrast="20000"/>
            </a:blip>
            <a:srcRect l="10010" t="11456" r="14999" b="8504"/>
            <a:stretch>
              <a:fillRect/>
            </a:stretch>
          </p:blipFill>
          <p:spPr bwMode="auto">
            <a:xfrm>
              <a:off x="2292" y="3921"/>
              <a:ext cx="3420" cy="2603"/>
            </a:xfrm>
            <a:prstGeom prst="rect">
              <a:avLst/>
            </a:prstGeom>
            <a:noFill/>
            <a:ln w="31750">
              <a:solidFill>
                <a:srgbClr val="8DB3E2"/>
              </a:solidFill>
              <a:miter lim="800000"/>
              <a:headEnd/>
              <a:tailEnd/>
            </a:ln>
          </p:spPr>
        </p:pic>
        <p:sp>
          <p:nvSpPr>
            <p:cNvPr id="80899" name="Rectangle 3"/>
            <p:cNvSpPr>
              <a:spLocks noChangeArrowheads="1"/>
            </p:cNvSpPr>
            <p:nvPr/>
          </p:nvSpPr>
          <p:spPr bwMode="auto">
            <a:xfrm>
              <a:off x="8232" y="3297"/>
              <a:ext cx="2160" cy="192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4F81BD"/>
              </a:solidFill>
              <a:prstDash val="dash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含淀粉多，消化率高，粗纤维含量很少，可利用能高，重要的能量饲料。宜磨碎或破碎饲喂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80898" name="AutoShape 2"/>
            <p:cNvSpPr>
              <a:spLocks noChangeArrowheads="1"/>
            </p:cNvSpPr>
            <p:nvPr/>
          </p:nvSpPr>
          <p:spPr bwMode="auto">
            <a:xfrm>
              <a:off x="8412" y="5481"/>
              <a:ext cx="2025" cy="1320"/>
            </a:xfrm>
            <a:prstGeom prst="cloudCallout">
              <a:avLst>
                <a:gd name="adj1" fmla="val -78097"/>
                <a:gd name="adj2" fmla="val 39394"/>
              </a:avLst>
            </a:prstGeom>
            <a:solidFill>
              <a:srgbClr val="548DD4"/>
            </a:solidFill>
            <a:ln w="38100">
              <a:solidFill>
                <a:srgbClr val="F2F2F2"/>
              </a:solidFill>
              <a:round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幼圆"/>
                  <a:cs typeface="Times New Roman" pitchFamily="18" charset="0"/>
                </a:rPr>
                <a:t>通常占精料的</a:t>
              </a:r>
              <a:r>
                <a:rPr kumimoji="0" lang="en-US" altLang="zh-CN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幼圆"/>
                  <a:cs typeface="Times New Roman" pitchFamily="18" charset="0"/>
                </a:rPr>
                <a:t>60</a:t>
              </a:r>
              <a:r>
                <a:rPr kumimoji="0" lang="zh-CN" altLang="en-US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幼圆"/>
                  <a:cs typeface="Times New Roman" pitchFamily="18" charset="0"/>
                </a:rPr>
                <a:t>～</a:t>
              </a:r>
              <a:r>
                <a:rPr kumimoji="0" lang="en-US" altLang="zh-CN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幼圆"/>
                  <a:cs typeface="Times New Roman" pitchFamily="18" charset="0"/>
                </a:rPr>
                <a:t>70%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80908" name="Group 12"/>
          <p:cNvGrpSpPr>
            <a:grpSpLocks noChangeAspect="1"/>
          </p:cNvGrpSpPr>
          <p:nvPr/>
        </p:nvGrpSpPr>
        <p:grpSpPr bwMode="auto">
          <a:xfrm>
            <a:off x="3563888" y="2492896"/>
            <a:ext cx="5086350" cy="2278063"/>
            <a:chOff x="2460" y="4092"/>
            <a:chExt cx="8010" cy="3588"/>
          </a:xfrm>
        </p:grpSpPr>
        <p:sp>
          <p:nvSpPr>
            <p:cNvPr id="80909" name="AutoShape 13"/>
            <p:cNvSpPr>
              <a:spLocks noChangeAspect="1" noChangeArrowheads="1"/>
            </p:cNvSpPr>
            <p:nvPr/>
          </p:nvSpPr>
          <p:spPr bwMode="auto">
            <a:xfrm>
              <a:off x="2460" y="4092"/>
              <a:ext cx="8010" cy="3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10" name="AutoShape 14"/>
            <p:cNvSpPr>
              <a:spLocks noChangeArrowheads="1"/>
            </p:cNvSpPr>
            <p:nvPr/>
          </p:nvSpPr>
          <p:spPr bwMode="auto">
            <a:xfrm rot="560547">
              <a:off x="7149" y="4097"/>
              <a:ext cx="3321" cy="3583"/>
            </a:xfrm>
            <a:prstGeom prst="cloudCallout">
              <a:avLst>
                <a:gd name="adj1" fmla="val -75106"/>
                <a:gd name="adj2" fmla="val 2838"/>
              </a:avLst>
            </a:prstGeom>
            <a:solidFill>
              <a:srgbClr val="B2A1C7"/>
            </a:solidFill>
            <a:ln w="38100">
              <a:solidFill>
                <a:srgbClr val="F2F2F2"/>
              </a:solidFill>
              <a:round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小麦的粗纤维含量和玉米接近，粗脂肪含量和能值低于玉米，粗蛋白质（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11.0</a:t>
              </a:r>
              <a:r>
                <a:rPr kumimoji="0" lang="zh-CN" altLang="en-US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～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16.2%</a:t>
              </a:r>
              <a:r>
                <a:rPr kumimoji="0" lang="zh-CN" altLang="en-US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）是谷实类中最高者。宜磨碎或破碎饲喂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80911" name="AutoShape 15"/>
            <p:cNvSpPr>
              <a:spLocks noChangeArrowheads="1"/>
            </p:cNvSpPr>
            <p:nvPr/>
          </p:nvSpPr>
          <p:spPr bwMode="auto">
            <a:xfrm>
              <a:off x="2640" y="4092"/>
              <a:ext cx="3854" cy="836"/>
            </a:xfrm>
            <a:prstGeom prst="ribbon2">
              <a:avLst>
                <a:gd name="adj1" fmla="val 12500"/>
                <a:gd name="adj2" fmla="val 50000"/>
              </a:avLst>
            </a:prstGeom>
            <a:gradFill rotWithShape="1">
              <a:gsLst>
                <a:gs pos="0">
                  <a:srgbClr val="FFFF00"/>
                </a:gs>
                <a:gs pos="100000">
                  <a:srgbClr val="FFC000">
                    <a:alpha val="89999"/>
                  </a:srgbClr>
                </a:gs>
              </a:gsLst>
              <a:path path="rect">
                <a:fillToRect l="50000" t="50000" r="50000" b="50000"/>
              </a:path>
            </a:gradFill>
            <a:ln w="12700">
              <a:solidFill>
                <a:srgbClr val="FFC000"/>
              </a:solidFill>
              <a:round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仿宋_GB2312" charset="-122"/>
                  <a:ea typeface="仿宋_GB2312" charset="-122"/>
                  <a:cs typeface="宋体" pitchFamily="2" charset="-122"/>
                </a:rPr>
                <a:t>小麦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80912" name="Picture 16" descr="DSC0306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712" y="4680"/>
              <a:ext cx="3960" cy="29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091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092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0935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80929" name="Group 33"/>
          <p:cNvGrpSpPr>
            <a:grpSpLocks noChangeAspect="1"/>
          </p:cNvGrpSpPr>
          <p:nvPr/>
        </p:nvGrpSpPr>
        <p:grpSpPr bwMode="auto">
          <a:xfrm>
            <a:off x="611560" y="4797152"/>
            <a:ext cx="5295900" cy="1941513"/>
            <a:chOff x="3120" y="10399"/>
            <a:chExt cx="8340" cy="3058"/>
          </a:xfrm>
        </p:grpSpPr>
        <p:sp>
          <p:nvSpPr>
            <p:cNvPr id="80934" name="AutoShape 38"/>
            <p:cNvSpPr>
              <a:spLocks noChangeAspect="1" noChangeArrowheads="1" noTextEdit="1"/>
            </p:cNvSpPr>
            <p:nvPr/>
          </p:nvSpPr>
          <p:spPr bwMode="auto">
            <a:xfrm>
              <a:off x="3120" y="10399"/>
              <a:ext cx="8340" cy="3058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80933" name="Picture 37" descr="米糠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100" y="10867"/>
              <a:ext cx="3060" cy="2170"/>
            </a:xfrm>
            <a:prstGeom prst="rect">
              <a:avLst/>
            </a:prstGeom>
            <a:noFill/>
          </p:spPr>
        </p:pic>
        <p:sp>
          <p:nvSpPr>
            <p:cNvPr id="80932" name="AutoShape 36"/>
            <p:cNvSpPr>
              <a:spLocks noChangeArrowheads="1"/>
            </p:cNvSpPr>
            <p:nvPr/>
          </p:nvSpPr>
          <p:spPr bwMode="auto">
            <a:xfrm>
              <a:off x="3331" y="11759"/>
              <a:ext cx="1815" cy="1391"/>
            </a:xfrm>
            <a:prstGeom prst="foldedCorner">
              <a:avLst>
                <a:gd name="adj" fmla="val 13722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E5B8B7"/>
                </a:gs>
              </a:gsLst>
              <a:lin ang="5400000" scaled="1"/>
            </a:gradFill>
            <a:ln w="12700">
              <a:solidFill>
                <a:srgbClr val="D99594"/>
              </a:solidFill>
              <a:round/>
              <a:headEnd/>
              <a:tailEnd/>
            </a:ln>
            <a:effectLst>
              <a:outerShdw dist="28398" dir="3806097" algn="ctr" rotWithShape="0">
                <a:srgbClr val="622423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65088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仿宋_GB2312" charset="-122"/>
                  <a:cs typeface="宋体" pitchFamily="2" charset="-122"/>
                </a:rPr>
                <a:t>水稻加工大米的副产品，也称稻糠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80931" name="Rectangle 35"/>
            <p:cNvSpPr>
              <a:spLocks noChangeArrowheads="1"/>
            </p:cNvSpPr>
            <p:nvPr/>
          </p:nvSpPr>
          <p:spPr bwMode="auto">
            <a:xfrm>
              <a:off x="3300" y="10805"/>
              <a:ext cx="1800" cy="675"/>
            </a:xfrm>
            <a:prstGeom prst="rect">
              <a:avLst/>
            </a:prstGeom>
            <a:solidFill>
              <a:srgbClr val="C0504D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622423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4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itchFamily="18" charset="0"/>
                  <a:ea typeface="仿宋_GB2312" charset="-122"/>
                  <a:cs typeface="Times New Roman" pitchFamily="18" charset="0"/>
                </a:rPr>
                <a:t>   </a:t>
              </a:r>
              <a:r>
                <a:rPr kumimoji="0" lang="zh-CN" altLang="en-US" sz="14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itchFamily="18" charset="0"/>
                  <a:ea typeface="仿宋_GB2312" charset="-122"/>
                  <a:cs typeface="Times New Roman" pitchFamily="18" charset="0"/>
                </a:rPr>
                <a:t>米糠</a:t>
              </a:r>
              <a:endParaRPr kumimoji="0" lang="zh-CN" altLang="en-US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80930" name="AutoShape 34"/>
            <p:cNvSpPr>
              <a:spLocks noChangeArrowheads="1"/>
            </p:cNvSpPr>
            <p:nvPr/>
          </p:nvSpPr>
          <p:spPr bwMode="auto">
            <a:xfrm>
              <a:off x="7785" y="10720"/>
              <a:ext cx="3570" cy="2415"/>
            </a:xfrm>
            <a:prstGeom prst="flowChartPredefinedProcess">
              <a:avLst/>
            </a:prstGeom>
            <a:solidFill>
              <a:srgbClr val="FFFFFF"/>
            </a:solidFill>
            <a:ln w="12700">
              <a:solidFill>
                <a:srgbClr val="C0504D"/>
              </a:solidFill>
              <a:prstDash val="dash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米糠的品质与成分，因糙米精制程度而不同，精制的程度越高，米糠的饲用价值愈大。蛋白质和脂肪含量较高，氨基酸、脂肪酸的组成均较合理；粗纤维含量较多，质地疏松，有效能高。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2722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72705" name="Group 1"/>
          <p:cNvGrpSpPr>
            <a:grpSpLocks noChangeAspect="1"/>
          </p:cNvGrpSpPr>
          <p:nvPr/>
        </p:nvGrpSpPr>
        <p:grpSpPr bwMode="auto">
          <a:xfrm>
            <a:off x="71406" y="1773162"/>
            <a:ext cx="9072594" cy="4370482"/>
            <a:chOff x="1800" y="7064"/>
            <a:chExt cx="8280" cy="3744"/>
          </a:xfrm>
        </p:grpSpPr>
        <p:sp>
          <p:nvSpPr>
            <p:cNvPr id="72721" name="AutoShape 17"/>
            <p:cNvSpPr>
              <a:spLocks noChangeAspect="1" noChangeArrowheads="1" noTextEdit="1"/>
            </p:cNvSpPr>
            <p:nvPr/>
          </p:nvSpPr>
          <p:spPr bwMode="auto">
            <a:xfrm>
              <a:off x="1800" y="7064"/>
              <a:ext cx="8280" cy="3744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2720" name="Rectangle 16"/>
            <p:cNvSpPr>
              <a:spLocks noChangeArrowheads="1"/>
            </p:cNvSpPr>
            <p:nvPr/>
          </p:nvSpPr>
          <p:spPr bwMode="auto">
            <a:xfrm>
              <a:off x="4320" y="7290"/>
              <a:ext cx="1260" cy="78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D6E3BC"/>
                </a:gs>
              </a:gsLst>
              <a:lin ang="5400000" scaled="1"/>
            </a:gradFill>
            <a:ln w="12700">
              <a:solidFill>
                <a:srgbClr val="C2D69B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4E6128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各种豆类</a:t>
              </a:r>
              <a:endParaRPr kumimoji="0" lang="zh-CN" sz="2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2719" name="Rectangle 15"/>
            <p:cNvSpPr>
              <a:spLocks noChangeArrowheads="1"/>
            </p:cNvSpPr>
            <p:nvPr/>
          </p:nvSpPr>
          <p:spPr bwMode="auto">
            <a:xfrm>
              <a:off x="2052" y="9005"/>
              <a:ext cx="1620" cy="624"/>
            </a:xfrm>
            <a:prstGeom prst="rect">
              <a:avLst/>
            </a:prstGeom>
            <a:solidFill>
              <a:srgbClr val="9BBB59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4E6128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蛋白质饲料 </a:t>
              </a:r>
              <a:endPara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2718" name="Rectangle 14"/>
            <p:cNvSpPr>
              <a:spLocks noChangeArrowheads="1"/>
            </p:cNvSpPr>
            <p:nvPr/>
          </p:nvSpPr>
          <p:spPr bwMode="auto">
            <a:xfrm>
              <a:off x="4320" y="8693"/>
              <a:ext cx="1260" cy="78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D6E3BC"/>
                </a:gs>
              </a:gsLst>
              <a:lin ang="5400000" scaled="1"/>
            </a:gradFill>
            <a:ln w="12700">
              <a:solidFill>
                <a:srgbClr val="C2D69B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4E6128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油脂加工副产品</a:t>
              </a:r>
              <a:endParaRPr kumimoji="0" lang="zh-CN" sz="2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2717" name="Rectangle 13"/>
            <p:cNvSpPr>
              <a:spLocks noChangeArrowheads="1"/>
            </p:cNvSpPr>
            <p:nvPr/>
          </p:nvSpPr>
          <p:spPr bwMode="auto">
            <a:xfrm>
              <a:off x="4212" y="9785"/>
              <a:ext cx="1188" cy="78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D6E3BC"/>
                </a:gs>
              </a:gsLst>
              <a:lin ang="5400000" scaled="1"/>
            </a:gradFill>
            <a:ln w="12700">
              <a:solidFill>
                <a:srgbClr val="C2D69B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4E6128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粮食加工副产品</a:t>
              </a:r>
              <a:endParaRPr kumimoji="0" lang="zh-CN" sz="2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2716" name="Oval 12"/>
            <p:cNvSpPr>
              <a:spLocks noChangeArrowheads="1"/>
            </p:cNvSpPr>
            <p:nvPr/>
          </p:nvSpPr>
          <p:spPr bwMode="auto">
            <a:xfrm>
              <a:off x="5472" y="8537"/>
              <a:ext cx="1080" cy="624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9BBB59"/>
              </a:solidFill>
              <a:prstDash val="dash"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豆粕</a:t>
              </a:r>
              <a:endParaRPr kumimoji="0" lang="zh-CN" sz="2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2715" name="Oval 11"/>
            <p:cNvSpPr>
              <a:spLocks noChangeArrowheads="1"/>
            </p:cNvSpPr>
            <p:nvPr/>
          </p:nvSpPr>
          <p:spPr bwMode="auto">
            <a:xfrm>
              <a:off x="5472" y="9161"/>
              <a:ext cx="1080" cy="624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9BBB59"/>
              </a:solidFill>
              <a:prstDash val="dash"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豆饼</a:t>
              </a:r>
              <a:endParaRPr kumimoji="0" lang="zh-CN" sz="2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2714" name="Oval 10"/>
            <p:cNvSpPr>
              <a:spLocks noChangeArrowheads="1"/>
            </p:cNvSpPr>
            <p:nvPr/>
          </p:nvSpPr>
          <p:spPr bwMode="auto">
            <a:xfrm>
              <a:off x="6120" y="8849"/>
              <a:ext cx="1260" cy="624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9BBB59"/>
              </a:solidFill>
              <a:prstDash val="dash"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菜籽粕</a:t>
              </a:r>
              <a:endParaRPr kumimoji="0" lang="zh-CN" sz="2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2713" name="Oval 9"/>
            <p:cNvSpPr>
              <a:spLocks noChangeArrowheads="1"/>
            </p:cNvSpPr>
            <p:nvPr/>
          </p:nvSpPr>
          <p:spPr bwMode="auto">
            <a:xfrm>
              <a:off x="7200" y="8849"/>
              <a:ext cx="1260" cy="624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9BBB59"/>
              </a:solidFill>
              <a:prstDash val="dash"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棉籽粕</a:t>
              </a:r>
              <a:endParaRPr kumimoji="0" lang="zh-CN" sz="2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2712" name="Oval 8"/>
            <p:cNvSpPr>
              <a:spLocks noChangeArrowheads="1"/>
            </p:cNvSpPr>
            <p:nvPr/>
          </p:nvSpPr>
          <p:spPr bwMode="auto">
            <a:xfrm>
              <a:off x="8352" y="8849"/>
              <a:ext cx="1260" cy="624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9BBB59"/>
              </a:solidFill>
              <a:prstDash val="dash"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棕榈粕</a:t>
              </a:r>
              <a:endPara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2711" name="Oval 7"/>
            <p:cNvSpPr>
              <a:spLocks noChangeArrowheads="1"/>
            </p:cNvSpPr>
            <p:nvPr/>
          </p:nvSpPr>
          <p:spPr bwMode="auto">
            <a:xfrm>
              <a:off x="5220" y="9941"/>
              <a:ext cx="2340" cy="624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9BBB59"/>
              </a:solidFill>
              <a:prstDash val="dash"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干玉米酒精糟</a:t>
              </a:r>
              <a:endParaRPr kumimoji="0" lang="zh-CN" sz="2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2710" name="Oval 6"/>
            <p:cNvSpPr>
              <a:spLocks noChangeArrowheads="1"/>
            </p:cNvSpPr>
            <p:nvPr/>
          </p:nvSpPr>
          <p:spPr bwMode="auto">
            <a:xfrm>
              <a:off x="7200" y="9941"/>
              <a:ext cx="1908" cy="624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9BBB59"/>
              </a:solidFill>
              <a:prstDash val="dash"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玉米蛋白粉</a:t>
              </a:r>
              <a:endParaRPr kumimoji="0" lang="zh-CN" sz="2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2709" name="AutoShape 5"/>
            <p:cNvSpPr>
              <a:spLocks/>
            </p:cNvSpPr>
            <p:nvPr/>
          </p:nvSpPr>
          <p:spPr bwMode="auto">
            <a:xfrm>
              <a:off x="3780" y="7601"/>
              <a:ext cx="540" cy="2652"/>
            </a:xfrm>
            <a:prstGeom prst="leftBrace">
              <a:avLst>
                <a:gd name="adj1" fmla="val 40926"/>
                <a:gd name="adj2" fmla="val 50000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2708" name="Oval 4"/>
            <p:cNvSpPr>
              <a:spLocks noChangeArrowheads="1"/>
            </p:cNvSpPr>
            <p:nvPr/>
          </p:nvSpPr>
          <p:spPr bwMode="auto">
            <a:xfrm>
              <a:off x="5580" y="7445"/>
              <a:ext cx="1260" cy="624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9BBB59"/>
              </a:solidFill>
              <a:prstDash val="dash"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黄豆</a:t>
              </a:r>
              <a:endParaRPr kumimoji="0" lang="zh-CN" sz="2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2707" name="Oval 3"/>
            <p:cNvSpPr>
              <a:spLocks noChangeArrowheads="1"/>
            </p:cNvSpPr>
            <p:nvPr/>
          </p:nvSpPr>
          <p:spPr bwMode="auto">
            <a:xfrm>
              <a:off x="6660" y="7445"/>
              <a:ext cx="1260" cy="624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9BBB59"/>
              </a:solidFill>
              <a:prstDash val="dash"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黑豆</a:t>
              </a:r>
              <a:endParaRPr kumimoji="0" lang="zh-CN" sz="2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2706" name="Oval 2"/>
            <p:cNvSpPr>
              <a:spLocks noChangeArrowheads="1"/>
            </p:cNvSpPr>
            <p:nvPr/>
          </p:nvSpPr>
          <p:spPr bwMode="auto">
            <a:xfrm>
              <a:off x="7560" y="7445"/>
              <a:ext cx="1440" cy="624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9BBB59"/>
              </a:solidFill>
              <a:prstDash val="dash"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蚕豆</a:t>
              </a:r>
              <a:endParaRPr kumimoji="0" lang="zh-CN" sz="2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1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76801" name="Group 1"/>
          <p:cNvGrpSpPr>
            <a:grpSpLocks noChangeAspect="1"/>
          </p:cNvGrpSpPr>
          <p:nvPr/>
        </p:nvGrpSpPr>
        <p:grpSpPr bwMode="auto">
          <a:xfrm>
            <a:off x="107504" y="116632"/>
            <a:ext cx="4896544" cy="2848546"/>
            <a:chOff x="2445" y="10892"/>
            <a:chExt cx="7830" cy="4373"/>
          </a:xfrm>
        </p:grpSpPr>
        <p:sp>
          <p:nvSpPr>
            <p:cNvPr id="76809" name="AutoShape 9"/>
            <p:cNvSpPr>
              <a:spLocks noChangeAspect="1" noChangeArrowheads="1" noTextEdit="1"/>
            </p:cNvSpPr>
            <p:nvPr/>
          </p:nvSpPr>
          <p:spPr bwMode="auto">
            <a:xfrm>
              <a:off x="2445" y="10892"/>
              <a:ext cx="7830" cy="4373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76808" name="Picture 8" descr="DSC_0183"/>
            <p:cNvPicPr>
              <a:picLocks noChangeAspect="1" noChangeArrowheads="1"/>
            </p:cNvPicPr>
            <p:nvPr/>
          </p:nvPicPr>
          <p:blipFill>
            <a:blip r:embed="rId2" cstate="print"/>
            <a:srcRect l="9656" r="22739"/>
            <a:stretch>
              <a:fillRect/>
            </a:stretch>
          </p:blipFill>
          <p:spPr bwMode="auto">
            <a:xfrm>
              <a:off x="2805" y="11057"/>
              <a:ext cx="4932" cy="4092"/>
            </a:xfrm>
            <a:prstGeom prst="rect">
              <a:avLst/>
            </a:prstGeom>
            <a:noFill/>
          </p:spPr>
        </p:pic>
        <p:sp>
          <p:nvSpPr>
            <p:cNvPr id="76807" name="Text Box 7"/>
            <p:cNvSpPr txBox="1">
              <a:spLocks noChangeArrowheads="1"/>
            </p:cNvSpPr>
            <p:nvPr/>
          </p:nvSpPr>
          <p:spPr bwMode="auto">
            <a:xfrm>
              <a:off x="3731" y="12490"/>
              <a:ext cx="1485" cy="386"/>
            </a:xfrm>
            <a:prstGeom prst="rect">
              <a:avLst/>
            </a:prstGeom>
            <a:solidFill>
              <a:srgbClr val="FFFFFF"/>
            </a:solidFill>
            <a:ln w="31750">
              <a:solidFill>
                <a:srgbClr val="4F81BD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蛋白 </a:t>
              </a:r>
              <a:r>
                <a:rPr kumimoji="0" lang="en-US" altLang="zh-CN" sz="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43%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6806" name="Text Box 6"/>
            <p:cNvSpPr txBox="1">
              <a:spLocks noChangeArrowheads="1"/>
            </p:cNvSpPr>
            <p:nvPr/>
          </p:nvSpPr>
          <p:spPr bwMode="auto">
            <a:xfrm>
              <a:off x="3745" y="14607"/>
              <a:ext cx="1486" cy="409"/>
            </a:xfrm>
            <a:prstGeom prst="rect">
              <a:avLst/>
            </a:prstGeom>
            <a:solidFill>
              <a:srgbClr val="FFFFFF"/>
            </a:solidFill>
            <a:ln w="31750">
              <a:solidFill>
                <a:srgbClr val="4F81BD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蛋白</a:t>
              </a:r>
              <a:r>
                <a:rPr kumimoji="0" lang="en-US" altLang="zh-CN" sz="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43%</a:t>
              </a:r>
              <a:r>
                <a:rPr kumimoji="0" lang="zh-CN" altLang="en-US" sz="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（印度）</a:t>
              </a: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6805" name="Text Box 5"/>
            <p:cNvSpPr txBox="1">
              <a:spLocks noChangeArrowheads="1"/>
            </p:cNvSpPr>
            <p:nvPr/>
          </p:nvSpPr>
          <p:spPr bwMode="auto">
            <a:xfrm>
              <a:off x="7845" y="10892"/>
              <a:ext cx="1800" cy="624"/>
            </a:xfrm>
            <a:prstGeom prst="rect">
              <a:avLst/>
            </a:prstGeom>
            <a:solidFill>
              <a:srgbClr val="4F81BD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4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豆 粕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6804" name="Text Box 4"/>
            <p:cNvSpPr txBox="1">
              <a:spLocks noChangeArrowheads="1"/>
            </p:cNvSpPr>
            <p:nvPr/>
          </p:nvSpPr>
          <p:spPr bwMode="auto">
            <a:xfrm>
              <a:off x="5920" y="14592"/>
              <a:ext cx="1486" cy="409"/>
            </a:xfrm>
            <a:prstGeom prst="rect">
              <a:avLst/>
            </a:prstGeom>
            <a:solidFill>
              <a:srgbClr val="FFFFFF"/>
            </a:solidFill>
            <a:ln w="31750">
              <a:solidFill>
                <a:srgbClr val="4BACC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蛋白</a:t>
              </a:r>
              <a:r>
                <a:rPr kumimoji="0" lang="en-US" altLang="zh-CN" sz="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47%</a:t>
              </a:r>
              <a:r>
                <a:rPr kumimoji="0" lang="zh-CN" altLang="en-US" sz="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（印度）</a:t>
              </a: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6803" name="Text Box 3"/>
            <p:cNvSpPr txBox="1">
              <a:spLocks noChangeArrowheads="1"/>
            </p:cNvSpPr>
            <p:nvPr/>
          </p:nvSpPr>
          <p:spPr bwMode="auto">
            <a:xfrm>
              <a:off x="5921" y="12475"/>
              <a:ext cx="1485" cy="386"/>
            </a:xfrm>
            <a:prstGeom prst="rect">
              <a:avLst/>
            </a:prstGeom>
            <a:solidFill>
              <a:srgbClr val="FFFFFF"/>
            </a:solidFill>
            <a:ln w="31750">
              <a:solidFill>
                <a:srgbClr val="4BACC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蛋白 </a:t>
              </a:r>
              <a:r>
                <a:rPr kumimoji="0" lang="en-US" altLang="zh-CN" sz="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47%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6802" name="Text Box 2"/>
            <p:cNvSpPr txBox="1">
              <a:spLocks noChangeArrowheads="1"/>
            </p:cNvSpPr>
            <p:nvPr/>
          </p:nvSpPr>
          <p:spPr bwMode="auto">
            <a:xfrm>
              <a:off x="7845" y="11516"/>
              <a:ext cx="1800" cy="3744"/>
            </a:xfrm>
            <a:prstGeom prst="rect">
              <a:avLst/>
            </a:prstGeom>
            <a:gradFill rotWithShape="1">
              <a:gsLst>
                <a:gs pos="0">
                  <a:srgbClr val="95B3D7"/>
                </a:gs>
                <a:gs pos="50000">
                  <a:srgbClr val="DBE5F1"/>
                </a:gs>
                <a:gs pos="100000">
                  <a:srgbClr val="95B3D7"/>
                </a:gs>
              </a:gsLst>
              <a:lin ang="18900000" scaled="1"/>
            </a:gradFill>
            <a:ln w="12700">
              <a:solidFill>
                <a:srgbClr val="95B3D7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色泽佳</a:t>
              </a:r>
              <a:endParaRPr kumimoji="0" lang="zh-CN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风味好</a:t>
              </a:r>
              <a:endParaRPr kumimoji="0" lang="zh-CN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1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粗蛋白质含量高</a:t>
              </a:r>
              <a:r>
                <a:rPr kumimoji="0" lang="en-US" altLang="zh-CN" sz="1000" b="1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(42-48%)</a:t>
              </a:r>
              <a:endParaRPr kumimoji="0" lang="en-US" altLang="zh-CN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000" b="1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氨基酸较平衡</a:t>
              </a:r>
              <a:endParaRPr kumimoji="0" lang="zh-CN" altLang="en-US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抗营养因子微量适当加工可除</a:t>
              </a:r>
              <a:endParaRPr kumimoji="0" lang="zh-CN" altLang="en-US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饲喂效果优于生大豆</a:t>
              </a:r>
              <a:endPara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76823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76817" name="Group 17"/>
          <p:cNvGrpSpPr>
            <a:grpSpLocks noChangeAspect="1"/>
          </p:cNvGrpSpPr>
          <p:nvPr/>
        </p:nvGrpSpPr>
        <p:grpSpPr bwMode="auto">
          <a:xfrm>
            <a:off x="0" y="3861048"/>
            <a:ext cx="4760913" cy="2674938"/>
            <a:chOff x="1416" y="582"/>
            <a:chExt cx="7498" cy="4212"/>
          </a:xfrm>
        </p:grpSpPr>
        <p:sp>
          <p:nvSpPr>
            <p:cNvPr id="76822" name="AutoShape 22"/>
            <p:cNvSpPr>
              <a:spLocks noChangeAspect="1" noChangeArrowheads="1" noTextEdit="1"/>
            </p:cNvSpPr>
            <p:nvPr/>
          </p:nvSpPr>
          <p:spPr bwMode="auto">
            <a:xfrm>
              <a:off x="1416" y="582"/>
              <a:ext cx="7498" cy="4212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76821" name="Picture 21" descr="DSC_0197"/>
            <p:cNvPicPr>
              <a:picLocks noChangeAspect="1" noChangeArrowheads="1"/>
            </p:cNvPicPr>
            <p:nvPr/>
          </p:nvPicPr>
          <p:blipFill>
            <a:blip r:embed="rId3" cstate="print"/>
            <a:srcRect l="10863" r="33437" b="27489"/>
            <a:stretch>
              <a:fillRect/>
            </a:stretch>
          </p:blipFill>
          <p:spPr bwMode="auto">
            <a:xfrm>
              <a:off x="2388" y="1206"/>
              <a:ext cx="3420" cy="2957"/>
            </a:xfrm>
            <a:prstGeom prst="rect">
              <a:avLst/>
            </a:prstGeom>
            <a:noFill/>
          </p:spPr>
        </p:pic>
        <p:sp>
          <p:nvSpPr>
            <p:cNvPr id="76820" name="AutoShape 20"/>
            <p:cNvSpPr>
              <a:spLocks noChangeArrowheads="1"/>
            </p:cNvSpPr>
            <p:nvPr/>
          </p:nvSpPr>
          <p:spPr bwMode="auto">
            <a:xfrm>
              <a:off x="5808" y="1986"/>
              <a:ext cx="2958" cy="2366"/>
            </a:xfrm>
            <a:prstGeom prst="cloudCallout">
              <a:avLst>
                <a:gd name="adj1" fmla="val -63588"/>
                <a:gd name="adj2" fmla="val 31403"/>
              </a:avLst>
            </a:prstGeom>
            <a:solidFill>
              <a:srgbClr val="FFFFFF"/>
            </a:solidFill>
            <a:ln w="31750">
              <a:solidFill>
                <a:srgbClr val="C0504D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~</a:t>
              </a:r>
              <a:r>
                <a:rPr kumimoji="0" lang="zh-CN" altLang="en-US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蛋白含量</a:t>
              </a:r>
              <a:r>
                <a:rPr kumimoji="0" lang="en-US" altLang="zh-CN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34-38%</a:t>
              </a:r>
              <a:endParaRPr kumimoji="0" lang="en-US" altLang="zh-CN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1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~</a:t>
              </a:r>
              <a:r>
                <a:rPr kumimoji="0" lang="zh-CN" altLang="en-US" sz="1000" b="1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含抗营养因子，饲喂价值低于豆粕</a:t>
              </a:r>
              <a:endParaRPr kumimoji="0" lang="zh-CN" altLang="en-US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~</a:t>
              </a:r>
              <a:r>
                <a:rPr kumimoji="0" lang="zh-CN" altLang="en-US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适口性差，长期大量使用不利健康！</a:t>
              </a: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6819" name="AutoShape 19"/>
            <p:cNvSpPr>
              <a:spLocks noChangeArrowheads="1"/>
            </p:cNvSpPr>
            <p:nvPr/>
          </p:nvSpPr>
          <p:spPr bwMode="auto">
            <a:xfrm>
              <a:off x="5808" y="738"/>
              <a:ext cx="1990" cy="1230"/>
            </a:xfrm>
            <a:prstGeom prst="cloudCallout">
              <a:avLst>
                <a:gd name="adj1" fmla="val -62662"/>
                <a:gd name="adj2" fmla="val 79106"/>
              </a:avLst>
            </a:prstGeom>
            <a:noFill/>
            <a:ln w="31750">
              <a:solidFill>
                <a:srgbClr val="F79646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1" i="0" u="none" strike="noStrike" cap="none" normalizeH="0" baseline="0" smtClean="0">
                  <a:ln>
                    <a:noFill/>
                  </a:ln>
                  <a:solidFill>
                    <a:srgbClr val="FFC00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“</a:t>
              </a:r>
              <a:r>
                <a:rPr kumimoji="0" lang="zh-CN" sz="1000" b="1" i="0" u="none" strike="noStrike" cap="none" normalizeH="0" baseline="0" smtClean="0">
                  <a:ln>
                    <a:noFill/>
                  </a:ln>
                  <a:solidFill>
                    <a:srgbClr val="FFC00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双低”菜籽饼粕较好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6818" name="Text Box 18"/>
            <p:cNvSpPr txBox="1">
              <a:spLocks noChangeArrowheads="1"/>
            </p:cNvSpPr>
            <p:nvPr/>
          </p:nvSpPr>
          <p:spPr bwMode="auto">
            <a:xfrm>
              <a:off x="1668" y="1518"/>
              <a:ext cx="623" cy="2340"/>
            </a:xfrm>
            <a:prstGeom prst="rect">
              <a:avLst/>
            </a:prstGeom>
            <a:solidFill>
              <a:srgbClr val="4F81BD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5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菜籽粕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76832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76827" name="Group 27"/>
          <p:cNvGrpSpPr>
            <a:grpSpLocks noChangeAspect="1"/>
          </p:cNvGrpSpPr>
          <p:nvPr/>
        </p:nvGrpSpPr>
        <p:grpSpPr bwMode="auto">
          <a:xfrm>
            <a:off x="4716016" y="3933056"/>
            <a:ext cx="4329881" cy="2378075"/>
            <a:chOff x="1006" y="578"/>
            <a:chExt cx="7554" cy="3744"/>
          </a:xfrm>
        </p:grpSpPr>
        <p:sp>
          <p:nvSpPr>
            <p:cNvPr id="76831" name="AutoShape 31"/>
            <p:cNvSpPr>
              <a:spLocks noChangeAspect="1" noChangeArrowheads="1" noTextEdit="1"/>
            </p:cNvSpPr>
            <p:nvPr/>
          </p:nvSpPr>
          <p:spPr bwMode="auto">
            <a:xfrm>
              <a:off x="1006" y="578"/>
              <a:ext cx="7554" cy="3744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76830" name="Picture 30" descr="DSC_0196"/>
            <p:cNvPicPr>
              <a:picLocks noChangeAspect="1" noChangeArrowheads="1"/>
            </p:cNvPicPr>
            <p:nvPr/>
          </p:nvPicPr>
          <p:blipFill>
            <a:blip r:embed="rId4" cstate="print"/>
            <a:srcRect l="9795" r="21201" b="26915"/>
            <a:stretch>
              <a:fillRect/>
            </a:stretch>
          </p:blipFill>
          <p:spPr bwMode="auto">
            <a:xfrm>
              <a:off x="1978" y="890"/>
              <a:ext cx="3600" cy="3120"/>
            </a:xfrm>
            <a:prstGeom prst="rect">
              <a:avLst/>
            </a:prstGeom>
            <a:noFill/>
          </p:spPr>
        </p:pic>
        <p:sp>
          <p:nvSpPr>
            <p:cNvPr id="76829" name="AutoShape 29"/>
            <p:cNvSpPr>
              <a:spLocks noChangeArrowheads="1"/>
            </p:cNvSpPr>
            <p:nvPr/>
          </p:nvSpPr>
          <p:spPr bwMode="auto">
            <a:xfrm>
              <a:off x="5515" y="733"/>
              <a:ext cx="2883" cy="2052"/>
            </a:xfrm>
            <a:prstGeom prst="wedgeEllipseCallout">
              <a:avLst>
                <a:gd name="adj1" fmla="val -52532"/>
                <a:gd name="adj2" fmla="val 33676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B6DDE8"/>
                </a:gs>
              </a:gsLst>
              <a:lin ang="5400000" scaled="1"/>
            </a:gradFill>
            <a:ln w="12700">
              <a:solidFill>
                <a:srgbClr val="92CDDC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205867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蛋白含量：</a:t>
              </a:r>
              <a:r>
                <a:rPr kumimoji="0" lang="en-US" altLang="zh-CN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34-48%</a:t>
              </a:r>
              <a:endParaRPr kumimoji="0" lang="en-US" altLang="zh-CN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含游离棉酚，需脱棉酚或限量！</a:t>
              </a:r>
              <a:endParaRPr kumimoji="0" lang="zh-CN" altLang="en-US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补加赖、蛋氨酸</a:t>
              </a: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6828" name="Text Box 28"/>
            <p:cNvSpPr txBox="1">
              <a:spLocks noChangeArrowheads="1"/>
            </p:cNvSpPr>
            <p:nvPr/>
          </p:nvSpPr>
          <p:spPr bwMode="auto">
            <a:xfrm>
              <a:off x="1258" y="1202"/>
              <a:ext cx="623" cy="2340"/>
            </a:xfrm>
            <a:prstGeom prst="rect">
              <a:avLst/>
            </a:prstGeom>
            <a:solidFill>
              <a:srgbClr val="4F81BD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5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棉籽粕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76840" name="Rectangle 4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76835" name="Group 35"/>
          <p:cNvGrpSpPr>
            <a:grpSpLocks noChangeAspect="1"/>
          </p:cNvGrpSpPr>
          <p:nvPr/>
        </p:nvGrpSpPr>
        <p:grpSpPr bwMode="auto">
          <a:xfrm>
            <a:off x="4572000" y="1484784"/>
            <a:ext cx="4414590" cy="1938338"/>
            <a:chOff x="2220" y="2022"/>
            <a:chExt cx="7632" cy="3053"/>
          </a:xfrm>
        </p:grpSpPr>
        <p:sp>
          <p:nvSpPr>
            <p:cNvPr id="76839" name="AutoShape 39"/>
            <p:cNvSpPr>
              <a:spLocks noChangeAspect="1" noChangeArrowheads="1" noTextEdit="1"/>
            </p:cNvSpPr>
            <p:nvPr/>
          </p:nvSpPr>
          <p:spPr bwMode="auto">
            <a:xfrm>
              <a:off x="2220" y="2022"/>
              <a:ext cx="7632" cy="3053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76838" name="Picture 38" descr="DSC03417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192" y="2178"/>
              <a:ext cx="4140" cy="2693"/>
            </a:xfrm>
            <a:prstGeom prst="rect">
              <a:avLst/>
            </a:prstGeom>
            <a:noFill/>
          </p:spPr>
        </p:pic>
        <p:sp>
          <p:nvSpPr>
            <p:cNvPr id="76837" name="Text Box 37"/>
            <p:cNvSpPr txBox="1">
              <a:spLocks noChangeArrowheads="1"/>
            </p:cNvSpPr>
            <p:nvPr/>
          </p:nvSpPr>
          <p:spPr bwMode="auto">
            <a:xfrm>
              <a:off x="7152" y="2490"/>
              <a:ext cx="1603" cy="1560"/>
            </a:xfrm>
            <a:prstGeom prst="rect">
              <a:avLst/>
            </a:prstGeom>
            <a:gradFill rotWithShape="1">
              <a:gsLst>
                <a:gs pos="0">
                  <a:srgbClr val="95B3D7"/>
                </a:gs>
                <a:gs pos="50000">
                  <a:srgbClr val="DBE5F1"/>
                </a:gs>
                <a:gs pos="100000">
                  <a:srgbClr val="95B3D7"/>
                </a:gs>
              </a:gsLst>
              <a:lin ang="18900000" scaled="1"/>
            </a:gradFill>
            <a:ln w="12700">
              <a:solidFill>
                <a:srgbClr val="95B3D7"/>
              </a:solidFill>
              <a:miter lim="800000"/>
              <a:headEnd/>
              <a:tailEnd/>
            </a:ln>
            <a:effectLst>
              <a:outerShdw dist="159131" dir="19883372" algn="ctr" rotWithShape="0">
                <a:srgbClr val="243F6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蛋白含量：</a:t>
              </a:r>
              <a:r>
                <a:rPr kumimoji="0" lang="zh-CN" sz="1000" b="1" i="0" u="none" strike="noStrike" cap="none" normalizeH="0" baseline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 </a:t>
              </a:r>
              <a:r>
                <a:rPr kumimoji="0" lang="en-US" altLang="zh-CN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40%</a:t>
              </a:r>
              <a:r>
                <a:rPr kumimoji="0" lang="zh-CN" altLang="en-US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左右，大量使用影响适口性</a:t>
              </a:r>
              <a:endParaRPr kumimoji="0" lang="zh-CN" altLang="en-US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6836" name="Text Box 36"/>
            <p:cNvSpPr txBox="1">
              <a:spLocks noChangeArrowheads="1"/>
            </p:cNvSpPr>
            <p:nvPr/>
          </p:nvSpPr>
          <p:spPr bwMode="auto">
            <a:xfrm>
              <a:off x="2472" y="2334"/>
              <a:ext cx="623" cy="2340"/>
            </a:xfrm>
            <a:prstGeom prst="rect">
              <a:avLst/>
            </a:prstGeom>
            <a:solidFill>
              <a:srgbClr val="4F81BD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5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棕榈粕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75777" name="Group 1"/>
          <p:cNvGrpSpPr>
            <a:grpSpLocks noChangeAspect="1"/>
          </p:cNvGrpSpPr>
          <p:nvPr/>
        </p:nvGrpSpPr>
        <p:grpSpPr bwMode="auto">
          <a:xfrm>
            <a:off x="683567" y="692696"/>
            <a:ext cx="6147119" cy="2736304"/>
            <a:chOff x="2220" y="1677"/>
            <a:chExt cx="7632" cy="3398"/>
          </a:xfrm>
        </p:grpSpPr>
        <p:sp>
          <p:nvSpPr>
            <p:cNvPr id="75781" name="AutoShape 5"/>
            <p:cNvSpPr>
              <a:spLocks noChangeAspect="1" noChangeArrowheads="1" noTextEdit="1"/>
            </p:cNvSpPr>
            <p:nvPr/>
          </p:nvSpPr>
          <p:spPr bwMode="auto">
            <a:xfrm>
              <a:off x="2220" y="1677"/>
              <a:ext cx="7632" cy="3398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75780" name="Picture 4" descr="DSC_0195"/>
            <p:cNvPicPr>
              <a:picLocks noChangeAspect="1" noChangeArrowheads="1"/>
            </p:cNvPicPr>
            <p:nvPr/>
          </p:nvPicPr>
          <p:blipFill>
            <a:blip r:embed="rId2" cstate="print">
              <a:lum bright="20000"/>
            </a:blip>
            <a:srcRect l="15901" r="20636" b="28767"/>
            <a:stretch>
              <a:fillRect/>
            </a:stretch>
          </p:blipFill>
          <p:spPr bwMode="auto">
            <a:xfrm>
              <a:off x="2400" y="1838"/>
              <a:ext cx="4246" cy="3115"/>
            </a:xfrm>
            <a:prstGeom prst="rect">
              <a:avLst/>
            </a:prstGeom>
            <a:noFill/>
          </p:spPr>
        </p:pic>
        <p:sp>
          <p:nvSpPr>
            <p:cNvPr id="75779" name="Rectangle 3"/>
            <p:cNvSpPr>
              <a:spLocks noChangeArrowheads="1"/>
            </p:cNvSpPr>
            <p:nvPr/>
          </p:nvSpPr>
          <p:spPr bwMode="auto">
            <a:xfrm>
              <a:off x="6972" y="1833"/>
              <a:ext cx="2042" cy="936"/>
            </a:xfrm>
            <a:prstGeom prst="rect">
              <a:avLst/>
            </a:prstGeom>
            <a:solidFill>
              <a:srgbClr val="4F81BD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di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2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干玉米酒精糟</a:t>
              </a:r>
              <a:endParaRPr kumimoji="0" lang="zh-CN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2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DDG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5778" name="AutoShape 2"/>
            <p:cNvSpPr>
              <a:spLocks noChangeArrowheads="1"/>
            </p:cNvSpPr>
            <p:nvPr/>
          </p:nvSpPr>
          <p:spPr bwMode="auto">
            <a:xfrm>
              <a:off x="6792" y="2769"/>
              <a:ext cx="2590" cy="1730"/>
            </a:xfrm>
            <a:prstGeom prst="wedgeEllipseCallout">
              <a:avLst>
                <a:gd name="adj1" fmla="val -63593"/>
                <a:gd name="adj2" fmla="val 28727"/>
              </a:avLst>
            </a:prstGeom>
            <a:solidFill>
              <a:srgbClr val="4F81BD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蛋白含量：</a:t>
              </a:r>
              <a:r>
                <a:rPr kumimoji="0" lang="en-US" altLang="zh-CN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20%</a:t>
              </a:r>
              <a:r>
                <a:rPr kumimoji="0" lang="zh-CN" altLang="en-US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以上，品质好，适宜喂山羊，</a:t>
              </a: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75785" name="Group 9"/>
          <p:cNvGrpSpPr>
            <a:grpSpLocks noChangeAspect="1"/>
          </p:cNvGrpSpPr>
          <p:nvPr/>
        </p:nvGrpSpPr>
        <p:grpSpPr bwMode="auto">
          <a:xfrm>
            <a:off x="2071670" y="3357561"/>
            <a:ext cx="6429420" cy="2991481"/>
            <a:chOff x="2814" y="6771"/>
            <a:chExt cx="8172" cy="3803"/>
          </a:xfrm>
        </p:grpSpPr>
        <p:sp>
          <p:nvSpPr>
            <p:cNvPr id="75786" name="AutoShape 10"/>
            <p:cNvSpPr>
              <a:spLocks noChangeAspect="1" noChangeArrowheads="1"/>
            </p:cNvSpPr>
            <p:nvPr/>
          </p:nvSpPr>
          <p:spPr bwMode="auto">
            <a:xfrm>
              <a:off x="2814" y="6771"/>
              <a:ext cx="8172" cy="38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787" name="AutoShape 11"/>
            <p:cNvSpPr>
              <a:spLocks noChangeArrowheads="1"/>
            </p:cNvSpPr>
            <p:nvPr/>
          </p:nvSpPr>
          <p:spPr bwMode="auto">
            <a:xfrm>
              <a:off x="7566" y="8175"/>
              <a:ext cx="2590" cy="2028"/>
            </a:xfrm>
            <a:prstGeom prst="wedgeEllipseCallout">
              <a:avLst>
                <a:gd name="adj1" fmla="val -61273"/>
                <a:gd name="adj2" fmla="val 6509"/>
              </a:avLst>
            </a:prstGeom>
            <a:solidFill>
              <a:srgbClr val="4F81BD"/>
            </a:solidFill>
            <a:ln w="38100" algn="ctr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干物质基础上蛋白含量：</a:t>
              </a:r>
              <a:r>
                <a:rPr kumimoji="0" lang="en-US" altLang="zh-CN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28.9%</a:t>
              </a:r>
            </a:p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品质好，适宜喂羔羊和哺乳母羊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5788" name="AutoShape 12"/>
            <p:cNvSpPr>
              <a:spLocks noChangeArrowheads="1"/>
            </p:cNvSpPr>
            <p:nvPr/>
          </p:nvSpPr>
          <p:spPr bwMode="auto">
            <a:xfrm>
              <a:off x="6306" y="8693"/>
              <a:ext cx="1665" cy="1440"/>
            </a:xfrm>
            <a:prstGeom prst="hexagon">
              <a:avLst>
                <a:gd name="adj" fmla="val 28906"/>
                <a:gd name="vf" fmla="val 115470"/>
              </a:avLst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789" name="Rectangle 13"/>
            <p:cNvSpPr>
              <a:spLocks noChangeArrowheads="1"/>
            </p:cNvSpPr>
            <p:nvPr/>
          </p:nvSpPr>
          <p:spPr bwMode="auto">
            <a:xfrm>
              <a:off x="7746" y="7083"/>
              <a:ext cx="1793" cy="726"/>
            </a:xfrm>
            <a:prstGeom prst="rect">
              <a:avLst/>
            </a:prstGeom>
            <a:solidFill>
              <a:srgbClr val="4F81BD"/>
            </a:solidFill>
            <a:ln w="38100" algn="ctr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2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豆腐渣</a:t>
              </a:r>
              <a:endParaRPr kumimoji="0" lang="zh-CN" altLang="en-US" sz="1200" b="1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75790" name="Picture 14" descr="vinasse"/>
            <p:cNvPicPr>
              <a:picLocks noChangeAspect="1" noChangeArrowheads="1"/>
            </p:cNvPicPr>
            <p:nvPr/>
          </p:nvPicPr>
          <p:blipFill>
            <a:blip r:embed="rId3" cstate="print"/>
            <a:srcRect l="22728" t="47368" r="18182" b="10527"/>
            <a:stretch>
              <a:fillRect/>
            </a:stretch>
          </p:blipFill>
          <p:spPr bwMode="auto">
            <a:xfrm>
              <a:off x="2814" y="7083"/>
              <a:ext cx="4320" cy="3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6DCDD-4F65-45A0-9844-7E3D3EB0EB15}" type="datetime1">
              <a: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/>
              <a:t>2014/8/30</a:t>
            </a:fld>
            <a:endParaRPr lang="en-US" altLang="zh-CN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A211F-4603-4476-AC25-433B68038E32}" type="slidenum">
              <a:rPr lang="en-US" altLang="zh-CN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/>
              <a:t>38</a:t>
            </a:fld>
            <a:endParaRPr lang="en-US" altLang="zh-CN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089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sp>
        <p:nvSpPr>
          <p:cNvPr id="5089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52736"/>
            <a:ext cx="8229600" cy="5073427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itchFamily="2" charset="-122"/>
              </a:rPr>
              <a:t>（二）青饲料</a:t>
            </a: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itchFamily="2" charset="-122"/>
              </a:rPr>
              <a:t>生产技术</a:t>
            </a: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苜蓿  草木樨  黑麦草  无芒雀麦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饲</a:t>
            </a: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用玉米   甜高粱 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小黑麦</a:t>
            </a:r>
            <a:endParaRPr lang="en-US" altLang="zh-CN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90000"/>
              </a:lnSpc>
              <a:buFontTx/>
              <a:buNone/>
            </a:pP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（三）副产品</a:t>
            </a: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利用：</a:t>
            </a:r>
            <a:b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糟类：白酒糟  啤酒糟 啤酒酵母 麦芽根  酱油糟和醋糟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渣类：玉米淀粉皮渣  豆腐渣：甜菜渣  粉渣</a:t>
            </a:r>
          </a:p>
          <a:p>
            <a:pPr>
              <a:lnSpc>
                <a:spcPct val="90000"/>
              </a:lnSpc>
            </a:pPr>
            <a:endParaRPr lang="en-US" altLang="zh-CN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9D7BE-14FA-423F-9303-C3C7A68AF0DA}" type="datetime1">
              <a: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/>
              <a:t>2014/8/30</a:t>
            </a:fld>
            <a:endParaRPr lang="en-US" altLang="zh-CN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6FC76-CC16-4CAD-9FB0-134759E709C4}" type="slidenum">
              <a:rPr lang="en-US" altLang="zh-CN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/>
              <a:t>39</a:t>
            </a:fld>
            <a:endParaRPr lang="en-US" altLang="zh-CN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09954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814388"/>
            <a:ext cx="7772400" cy="762000"/>
          </a:xfrm>
        </p:spPr>
        <p:txBody>
          <a:bodyPr/>
          <a:lstStyle/>
          <a:p>
            <a:endParaRPr lang="zh-CN" altLang="zh-CN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黑体" pitchFamily="2" charset="-122"/>
            </a:endParaRPr>
          </a:p>
        </p:txBody>
      </p:sp>
      <p:sp>
        <p:nvSpPr>
          <p:cNvPr id="509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>
              <a:buFontTx/>
              <a:buNone/>
            </a:pP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itchFamily="2" charset="-122"/>
              </a:rPr>
              <a:t>（四）粗饲料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黑体" pitchFamily="2" charset="-122"/>
            </a:endParaRPr>
          </a:p>
          <a:p>
            <a:pPr lvl="1">
              <a:buFontTx/>
              <a:buNone/>
            </a:pP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itchFamily="2" charset="-122"/>
              </a:rPr>
              <a:t>      </a:t>
            </a: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秸秆、藤蔓、干草等</a:t>
            </a:r>
          </a:p>
          <a:p>
            <a:pPr lvl="1"/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青贮饲料的制作与利用</a:t>
            </a:r>
          </a:p>
          <a:p>
            <a:pPr lvl="1"/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氨化技术</a:t>
            </a:r>
          </a:p>
          <a:p>
            <a:pPr lvl="1"/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微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贮</a:t>
            </a:r>
            <a:endParaRPr lang="en-US" altLang="zh-CN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>
              <a:buFontTx/>
              <a:buNone/>
            </a:pP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（五）预</a:t>
            </a: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混料生产技术</a:t>
            </a:r>
          </a:p>
          <a:p>
            <a:pPr lvl="1">
              <a:buFontTx/>
              <a:buNone/>
            </a:pP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维生素、微量元素、氨基酸、促产奶剂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0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2013-14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年消费者需求事实：</a:t>
            </a:r>
          </a:p>
        </p:txBody>
      </p:sp>
      <p:sp>
        <p:nvSpPr>
          <p:cNvPr id="35840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1624" y="1447800"/>
            <a:ext cx="8628093" cy="4981596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中国的消费者对畜产品的追求：</a:t>
            </a:r>
          </a:p>
          <a:p>
            <a:pPr eaLnBrk="1" hangingPunct="1">
              <a:lnSpc>
                <a:spcPct val="90000"/>
              </a:lnSpc>
              <a:buFont typeface="Arial" pitchFamily="34" charset="0"/>
              <a:buChar char="►"/>
              <a:defRPr/>
            </a:pP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安全问题：药残？病残？</a:t>
            </a:r>
          </a:p>
          <a:p>
            <a:pPr eaLnBrk="1" hangingPunct="1">
              <a:lnSpc>
                <a:spcPct val="90000"/>
              </a:lnSpc>
              <a:buFont typeface="Arial" pitchFamily="34" charset="0"/>
              <a:buChar char="►"/>
              <a:defRPr/>
            </a:pP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营养问题：吃肉（猪牛羊禽）？牛奶？禽蛋？</a:t>
            </a:r>
            <a:endParaRPr lang="en-US" altLang="zh-CN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 typeface="Arial" pitchFamily="34" charset="0"/>
              <a:buChar char="►"/>
              <a:defRPr/>
            </a:pP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膳食风味：地方猪、禽？出栏周期？“肥”？</a:t>
            </a:r>
            <a:endParaRPr lang="en-US" altLang="zh-CN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</a:t>
            </a:r>
            <a:r>
              <a:rPr lang="en-US" altLang="zh-C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——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畜产品安全吗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！</a:t>
            </a:r>
          </a:p>
          <a:p>
            <a:pPr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</a:t>
            </a:r>
            <a:r>
              <a:rPr lang="en-US" altLang="zh-C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——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吃什么畜产品最好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？</a:t>
            </a:r>
            <a:endParaRPr lang="en-US" altLang="zh-CN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r>
              <a:rPr lang="en-US" altLang="zh-C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——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现在的肉蛋奶好吃吗？</a:t>
            </a:r>
            <a:endParaRPr lang="en-US" altLang="zh-CN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endParaRPr lang="en-US" altLang="zh-CN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中国畜产品比世界贵这么多！</a:t>
            </a:r>
            <a:endParaRPr lang="en-US" altLang="zh-CN" sz="2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我们还在继续剥夺消费者利益！</a:t>
            </a:r>
            <a:endParaRPr lang="en-US" altLang="zh-CN" sz="2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并且有可能剥夺消费者消费的权利</a:t>
            </a:r>
            <a:r>
              <a:rPr lang="en-US" altLang="zh-CN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安全</a:t>
            </a:r>
          </a:p>
          <a:p>
            <a:pPr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47664" y="260648"/>
            <a:ext cx="5626968" cy="1143000"/>
          </a:xfrm>
        </p:spPr>
        <p:txBody>
          <a:bodyPr/>
          <a:lstStyle/>
          <a:p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青、粗饲料如何供应？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763688" y="1484784"/>
            <a:ext cx="1872208" cy="639762"/>
          </a:xfrm>
        </p:spPr>
        <p:txBody>
          <a:bodyPr/>
          <a:lstStyle/>
          <a:p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紫花苜 蓿</a:t>
            </a:r>
            <a:endParaRPr lang="zh-CN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724128" y="1340768"/>
            <a:ext cx="1656184" cy="639762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籽粒苋</a:t>
            </a:r>
            <a:endParaRPr lang="zh-CN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>
            <p:ph sz="half" idx="2"/>
          </p:nvPr>
        </p:nvGraphicFramePr>
        <p:xfrm>
          <a:off x="539552" y="2348880"/>
          <a:ext cx="4462135" cy="3024336"/>
        </p:xfrm>
        <a:graphic>
          <a:graphicData uri="http://schemas.openxmlformats.org/presentationml/2006/ole">
            <p:oleObj spid="_x0000_s1026" name="BMP 图象" r:id="rId3" imgW="3428571" imgH="2324424" progId="PBrush">
              <p:embed/>
            </p:oleObj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>
            <p:ph sz="quarter" idx="4"/>
          </p:nvPr>
        </p:nvGraphicFramePr>
        <p:xfrm>
          <a:off x="5652120" y="2276872"/>
          <a:ext cx="2525092" cy="3881364"/>
        </p:xfrm>
        <a:graphic>
          <a:graphicData uri="http://schemas.openxmlformats.org/presentationml/2006/ole">
            <p:oleObj spid="_x0000_s1027" name="BMP 图象" r:id="rId4" imgW="2180952" imgH="3352381" progId="PBrush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971600" y="5805264"/>
            <a:ext cx="1872208" cy="646331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含水性   多汁性</a:t>
            </a:r>
            <a:endParaRPr lang="en-US" altLang="zh-CN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营养性    经济性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块根块茎类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藤蔓有机物质产量是地下部分的</a:t>
            </a:r>
            <a:r>
              <a:rPr lang="en-US" altLang="zh-C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1.5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倍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6194" name="Picture 2" descr="c:\users\yzb\appdata\roaming\360se6\USERDA~1\Temp\T01074~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857364"/>
            <a:ext cx="3048000" cy="2286001"/>
          </a:xfrm>
          <a:prstGeom prst="rect">
            <a:avLst/>
          </a:prstGeom>
          <a:noFill/>
        </p:spPr>
      </p:pic>
      <p:pic>
        <p:nvPicPr>
          <p:cNvPr id="136196" name="Picture 4" descr="c:\users\yzb\appdata\roaming\360se6\USERDA~1\Temp\T01068~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1785926"/>
            <a:ext cx="3048000" cy="2286001"/>
          </a:xfrm>
          <a:prstGeom prst="rect">
            <a:avLst/>
          </a:prstGeom>
          <a:noFill/>
        </p:spPr>
      </p:pic>
      <p:pic>
        <p:nvPicPr>
          <p:cNvPr id="136198" name="Picture 6" descr="c:\users\yzb\appdata\roaming\360se6\USERDA~1\Temp\T01A87~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0298" y="4357694"/>
            <a:ext cx="3390900" cy="2286001"/>
          </a:xfrm>
          <a:prstGeom prst="rect">
            <a:avLst/>
          </a:prstGeom>
          <a:noFill/>
        </p:spPr>
      </p:pic>
      <p:pic>
        <p:nvPicPr>
          <p:cNvPr id="136200" name="Picture 8" descr="c:\users\yzb\appdata\roaming\360se6\USERDA~1\Temp\T017A8~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15074" y="4357694"/>
            <a:ext cx="2762250" cy="2286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42" name="Picture 2" descr="c:\users\yzb\appdata\roaming\360se6\USERDA~1\Temp\T01FF4~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785926"/>
            <a:ext cx="3048000" cy="2286001"/>
          </a:xfrm>
          <a:prstGeom prst="rect">
            <a:avLst/>
          </a:prstGeom>
          <a:noFill/>
        </p:spPr>
      </p:pic>
      <p:pic>
        <p:nvPicPr>
          <p:cNvPr id="163844" name="Picture 4" descr="c:\users\yzb\appdata\roaming\360se6\USERDA~1\Temp\T01D22~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1714488"/>
            <a:ext cx="3048000" cy="2286001"/>
          </a:xfrm>
          <a:prstGeom prst="rect">
            <a:avLst/>
          </a:prstGeom>
          <a:noFill/>
        </p:spPr>
      </p:pic>
      <p:pic>
        <p:nvPicPr>
          <p:cNvPr id="7" name="Picture 2" descr="DSC0334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4143380"/>
            <a:ext cx="2928958" cy="2375805"/>
          </a:xfrm>
          <a:prstGeom prst="rect">
            <a:avLst/>
          </a:prstGeom>
          <a:noFill/>
          <a:ln w="31750">
            <a:solidFill>
              <a:srgbClr val="17365D"/>
            </a:solidFill>
            <a:miter lim="800000"/>
            <a:headEnd/>
            <a:tailEnd/>
          </a:ln>
        </p:spPr>
      </p:pic>
      <p:pic>
        <p:nvPicPr>
          <p:cNvPr id="163848" name="Picture 8" descr="c:\users\yzb\appdata\roaming\360se6\USERDA~1\Temp\T0111B~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4286256"/>
            <a:ext cx="3048000" cy="2286001"/>
          </a:xfrm>
          <a:prstGeom prst="rect">
            <a:avLst/>
          </a:prstGeom>
          <a:noFill/>
        </p:spPr>
      </p:pic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禾本科类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秸秆有机物质产量是籽实部分的</a:t>
            </a:r>
            <a:r>
              <a:rPr lang="en-US" altLang="zh-C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1.2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倍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牧草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作物“牧草”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牧草有机物质产量与作物产量比较？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4866" name="Picture 2" descr="c:\users\yzb\appdata\roaming\360se6\USERDA~1\Temp\201096~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500174"/>
            <a:ext cx="3643306" cy="2732480"/>
          </a:xfrm>
          <a:prstGeom prst="rect">
            <a:avLst/>
          </a:prstGeom>
          <a:noFill/>
        </p:spPr>
      </p:pic>
      <p:pic>
        <p:nvPicPr>
          <p:cNvPr id="164868" name="Picture 4" descr="c:\users\yzb\appdata\roaming\360se6\USERDA~1\Temp\T0156C~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3714752"/>
            <a:ext cx="3810025" cy="2857520"/>
          </a:xfrm>
          <a:prstGeom prst="rect">
            <a:avLst/>
          </a:prstGeom>
          <a:noFill/>
        </p:spPr>
      </p:pic>
      <p:pic>
        <p:nvPicPr>
          <p:cNvPr id="164870" name="Picture 6" descr="c:\users\yzb\appdata\roaming\360se6\USERDA~1\Temp\T018A5~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4286256"/>
            <a:ext cx="3048000" cy="2286001"/>
          </a:xfrm>
          <a:prstGeom prst="rect">
            <a:avLst/>
          </a:prstGeom>
          <a:noFill/>
        </p:spPr>
      </p:pic>
      <p:pic>
        <p:nvPicPr>
          <p:cNvPr id="164872" name="Picture 8" descr="c:\users\yzb\appdata\roaming\360se6\USERDA~1\Temp\T01945~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15074" y="1500175"/>
            <a:ext cx="2143140" cy="2071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块根和液体饲料如何使用？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块根、块茎及瓜果类饲料</a:t>
            </a:r>
            <a:b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</a:b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    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甘薯： </a:t>
            </a:r>
            <a:b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</a:b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      马铃薯：龙葵素</a:t>
            </a:r>
            <a:endParaRPr lang="en-US" altLang="zh-CN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  <a:p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液体能量饲料及其他</a:t>
            </a:r>
            <a:b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</a:b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     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糖蜜, 乳清, 油脂。</a:t>
            </a:r>
            <a:endParaRPr lang="zh-CN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 descr="0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8905">
            <a:off x="6125035" y="1647647"/>
            <a:ext cx="2559289" cy="181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22" name="Picture 2" descr="c:\users\yzb\appdata\roaming\360se6\USERDA~1\Temp\T01665~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3929066"/>
            <a:ext cx="2895600" cy="2286001"/>
          </a:xfrm>
          <a:prstGeom prst="rect">
            <a:avLst/>
          </a:prstGeom>
          <a:noFill/>
        </p:spPr>
      </p:pic>
      <p:pic>
        <p:nvPicPr>
          <p:cNvPr id="133124" name="Picture 4" descr="c:\users\yzb\appdata\roaming\360se6\USERDA~1\Temp\T01DA5~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4143380"/>
            <a:ext cx="3048000" cy="2286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玉米应该如何喂羊？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DSC0334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357298"/>
            <a:ext cx="2187575" cy="2020887"/>
          </a:xfrm>
          <a:prstGeom prst="rect">
            <a:avLst/>
          </a:prstGeom>
          <a:noFill/>
          <a:ln w="31750">
            <a:solidFill>
              <a:srgbClr val="17365D"/>
            </a:solidFill>
            <a:miter lim="800000"/>
            <a:headEnd/>
            <a:tailEnd/>
          </a:ln>
        </p:spPr>
      </p:pic>
      <p:pic>
        <p:nvPicPr>
          <p:cNvPr id="3075" name="Picture 3" descr="DSC0340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1428736"/>
            <a:ext cx="2251075" cy="188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 descr="DSCN136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4149080"/>
            <a:ext cx="3024336" cy="2268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 descr="DSC0343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4077072"/>
            <a:ext cx="34290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牧草应该如何加工？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1" name="Picture 3" descr="G:\英国照片\2014.3.1\IMG_457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1196752"/>
            <a:ext cx="4038600" cy="3028950"/>
          </a:xfrm>
          <a:prstGeom prst="rect">
            <a:avLst/>
          </a:prstGeom>
          <a:noFill/>
        </p:spPr>
      </p:pic>
      <p:pic>
        <p:nvPicPr>
          <p:cNvPr id="7" name="Picture 7" descr="Beef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077072"/>
            <a:ext cx="3795672" cy="2592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Zero grazing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4329036"/>
            <a:ext cx="3096344" cy="2320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8" name="Picture 2" descr="C:\Users\YZB\Desktop\苜蓿草\IMG_224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1196752"/>
            <a:ext cx="3312368" cy="266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4" descr="Silage making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9338" y="1412875"/>
            <a:ext cx="3240087" cy="214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5" name="Picture 7" descr="Silage making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913" y="3644900"/>
            <a:ext cx="3186112" cy="255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6" name="Picture 8" descr="Silag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7900" y="3644900"/>
            <a:ext cx="3336925" cy="259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7" name="Picture 5" descr="Silage making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58888" y="1484313"/>
            <a:ext cx="3267075" cy="217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6"/>
          <p:cNvSpPr txBox="1">
            <a:spLocks/>
          </p:cNvSpPr>
          <p:nvPr/>
        </p:nvSpPr>
        <p:spPr>
          <a:xfrm>
            <a:off x="1219200" y="419100"/>
            <a:ext cx="4144888" cy="1143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kumimoji="1" lang="zh-CN" altLang="en-US" sz="4400" kern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国外青</a:t>
            </a:r>
            <a:r>
              <a:rPr kumimoji="1" lang="zh-CN" altLang="en-US" sz="4400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饲制作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英国见闻：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Monotype Sorts" pitchFamily="2" charset="2"/>
              <a:buNone/>
              <a:defRPr/>
            </a:pP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作物种植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：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608</a:t>
            </a:r>
            <a:r>
              <a:rPr lang="zh-CN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万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km</a:t>
            </a:r>
            <a:r>
              <a:rPr lang="en-US" altLang="zh-C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en-US" altLang="zh-CN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Monotype Sorts" pitchFamily="2" charset="2"/>
              <a:buNone/>
              <a:defRPr/>
            </a:pPr>
            <a:r>
              <a:rPr lang="zh-CN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永久牧场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：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1105</a:t>
            </a:r>
            <a:r>
              <a:rPr lang="zh-CN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万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km2</a:t>
            </a:r>
          </a:p>
          <a:p>
            <a:pPr>
              <a:buFont typeface="Monotype Sorts" pitchFamily="2" charset="2"/>
              <a:buNone/>
              <a:defRPr/>
            </a:pPr>
            <a:r>
              <a:rPr lang="zh-CN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可耕土地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： 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35.5%</a:t>
            </a:r>
            <a:r>
              <a:rPr lang="zh-CN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农作物种植</a:t>
            </a:r>
            <a:endParaRPr lang="en-US" altLang="zh-CN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Monotype Sorts" pitchFamily="2" charset="2"/>
              <a:buNone/>
              <a:defRPr/>
            </a:pP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64.5%</a:t>
            </a:r>
            <a:r>
              <a:rPr lang="zh-CN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饲草种植</a:t>
            </a:r>
            <a:endParaRPr lang="en-US" altLang="zh-CN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Monotype Sorts" pitchFamily="2" charset="2"/>
              <a:buNone/>
              <a:defRPr/>
            </a:pPr>
            <a:r>
              <a:rPr lang="zh-CN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作物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种类：</a:t>
            </a:r>
            <a:r>
              <a:rPr lang="zh-CN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小麦、大麦和燕麦等</a:t>
            </a:r>
            <a:endParaRPr lang="en-US" altLang="zh-CN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Monotype Sorts" pitchFamily="2" charset="2"/>
              <a:buNone/>
              <a:defRPr/>
            </a:pP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牧草种类：青绿饲料、青贮饲料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71538" y="2214554"/>
            <a:ext cx="7772400" cy="1470025"/>
          </a:xfrm>
        </p:spPr>
        <p:txBody>
          <a:bodyPr/>
          <a:lstStyle/>
          <a:p>
            <a:pPr algn="r"/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四、牛羊</a:t>
            </a:r>
            <a:r>
              <a:rPr lang="zh-CN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日粮配制与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TMR</a:t>
            </a:r>
            <a:r>
              <a:rPr lang="zh-CN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技术</a:t>
            </a:r>
            <a:endParaRPr lang="zh-CN" altLang="en-US" dirty="0"/>
          </a:p>
        </p:txBody>
      </p:sp>
      <p:pic>
        <p:nvPicPr>
          <p:cNvPr id="4" name="Picture 4" descr="D:\动画图片\001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857496"/>
            <a:ext cx="1143000" cy="285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0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中国养殖业与饲料工业：</a:t>
            </a:r>
          </a:p>
        </p:txBody>
      </p:sp>
      <p:sp>
        <p:nvSpPr>
          <p:cNvPr id="35840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1625" y="1600200"/>
            <a:ext cx="8537575" cy="50292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r>
              <a:rPr lang="en-US" altLang="zh-CN" sz="2800" b="1" dirty="0" smtClean="0"/>
              <a:t>——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谁在养殖？学了四年养殖的大学生在干啥？</a:t>
            </a:r>
            <a:endParaRPr lang="en-US" altLang="zh-CN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r>
              <a:rPr lang="en-US" altLang="zh-C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怎么养殖？靠人？还是设备？</a:t>
            </a:r>
            <a:endParaRPr lang="en-US" altLang="zh-CN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r>
              <a:rPr lang="en-US" altLang="zh-C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养殖有利润吗？行业利润不是偶然利润！</a:t>
            </a:r>
            <a:endParaRPr lang="en-US" altLang="zh-CN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r>
              <a:rPr lang="en-US" altLang="zh-C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养殖有风险吗？养殖的目的是什么？赚钱！</a:t>
            </a:r>
            <a:endParaRPr lang="en-US" altLang="zh-CN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r>
              <a:rPr lang="en-US" altLang="zh-C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养殖产品是什么？屠体？是食品？</a:t>
            </a:r>
            <a:endParaRPr lang="en-US" altLang="zh-CN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endParaRPr lang="en-US" altLang="zh-CN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消费者需要什么？</a:t>
            </a:r>
            <a:endParaRPr lang="en-US" altLang="zh-CN" sz="2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中国人的消费结构是什么？</a:t>
            </a:r>
            <a:endParaRPr lang="en-US" altLang="zh-CN" sz="2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国际市场需要什么？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 dirty="0" smtClean="0"/>
              <a:t>（</a:t>
            </a:r>
            <a:r>
              <a:rPr lang="zh-CN" altLang="zh-CN" b="1" dirty="0" smtClean="0"/>
              <a:t>一</a:t>
            </a:r>
            <a:r>
              <a:rPr lang="zh-CN" altLang="en-US" b="1" dirty="0" smtClean="0"/>
              <a:t>）牛</a:t>
            </a:r>
            <a:r>
              <a:rPr lang="zh-CN" altLang="zh-CN" b="1" dirty="0" smtClean="0"/>
              <a:t>羊饲料产品的分类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b="1" dirty="0" smtClean="0"/>
              <a:t>1</a:t>
            </a:r>
            <a:r>
              <a:rPr lang="zh-CN" altLang="zh-CN" b="1" dirty="0" smtClean="0"/>
              <a:t>、按营养性分类</a:t>
            </a:r>
            <a:endParaRPr lang="en-US" altLang="zh-CN" b="1" dirty="0" smtClean="0"/>
          </a:p>
          <a:p>
            <a:pPr lvl="0"/>
            <a:r>
              <a:rPr lang="zh-CN" altLang="zh-CN" b="1" dirty="0" smtClean="0"/>
              <a:t>全价配合饲料</a:t>
            </a:r>
            <a:r>
              <a:rPr lang="en-US" altLang="zh-CN" b="1" dirty="0" smtClean="0"/>
              <a:t>  </a:t>
            </a:r>
            <a:r>
              <a:rPr lang="zh-CN" altLang="zh-CN" dirty="0" smtClean="0"/>
              <a:t>又叫全混合日粮</a:t>
            </a:r>
            <a:endParaRPr lang="en-US" altLang="zh-CN" dirty="0" smtClean="0"/>
          </a:p>
          <a:p>
            <a:r>
              <a:rPr lang="zh-CN" altLang="zh-CN" b="1" dirty="0" smtClean="0"/>
              <a:t>蛋白质补充饲料</a:t>
            </a:r>
            <a:endParaRPr lang="zh-CN" altLang="zh-CN" dirty="0" smtClean="0"/>
          </a:p>
          <a:p>
            <a:r>
              <a:rPr lang="zh-CN" altLang="zh-CN" b="1" dirty="0" smtClean="0"/>
              <a:t>精料补充饲料</a:t>
            </a:r>
            <a:endParaRPr lang="en-US" altLang="zh-CN" b="1" dirty="0" smtClean="0"/>
          </a:p>
          <a:p>
            <a:r>
              <a:rPr lang="zh-CN" altLang="zh-CN" b="1" dirty="0" smtClean="0"/>
              <a:t>添加剂预混料</a:t>
            </a:r>
            <a:endParaRPr lang="en-US" altLang="zh-CN" b="1" dirty="0" smtClean="0"/>
          </a:p>
          <a:p>
            <a:r>
              <a:rPr lang="zh-CN" altLang="zh-CN" b="1" dirty="0" smtClean="0"/>
              <a:t>代乳饲料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CN" altLang="zh-CN" b="1" dirty="0" smtClean="0"/>
              <a:t>全价配合饲料</a:t>
            </a:r>
            <a:r>
              <a:rPr lang="en-US" altLang="zh-CN" b="1" dirty="0" smtClean="0"/>
              <a:t>  </a:t>
            </a:r>
            <a:r>
              <a:rPr lang="zh-CN" altLang="zh-CN" dirty="0" smtClean="0"/>
              <a:t>又叫全混合日粮</a:t>
            </a:r>
            <a:endParaRPr lang="en-US" altLang="zh-CN" dirty="0" smtClean="0"/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 bwMode="auto">
          <a:xfrm>
            <a:off x="642910" y="1285860"/>
            <a:ext cx="7215238" cy="5075655"/>
            <a:chOff x="2268" y="1392"/>
            <a:chExt cx="8085" cy="5688"/>
          </a:xfrm>
        </p:grpSpPr>
        <p:sp>
          <p:nvSpPr>
            <p:cNvPr id="5" name="AutoShape 16"/>
            <p:cNvSpPr>
              <a:spLocks noChangeAspect="1" noChangeArrowheads="1" noTextEdit="1"/>
            </p:cNvSpPr>
            <p:nvPr/>
          </p:nvSpPr>
          <p:spPr bwMode="auto">
            <a:xfrm>
              <a:off x="2268" y="1392"/>
              <a:ext cx="8085" cy="5688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" name="Picture 15" descr="DSCN113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40" y="1703"/>
              <a:ext cx="7041" cy="5159"/>
            </a:xfrm>
            <a:prstGeom prst="rect">
              <a:avLst/>
            </a:prstGeom>
            <a:noFill/>
            <a:ln w="57150" cmpd="thinThick">
              <a:solidFill>
                <a:srgbClr val="7030A0"/>
              </a:solidFill>
              <a:miter lim="800000"/>
              <a:headEnd/>
              <a:tailEnd/>
            </a:ln>
          </p:spPr>
        </p:pic>
        <p:sp>
          <p:nvSpPr>
            <p:cNvPr id="7" name="AutoShape 14"/>
            <p:cNvSpPr>
              <a:spLocks noChangeArrowheads="1"/>
            </p:cNvSpPr>
            <p:nvPr/>
          </p:nvSpPr>
          <p:spPr bwMode="auto">
            <a:xfrm>
              <a:off x="2760" y="1874"/>
              <a:ext cx="1536" cy="86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63500" cmpd="thickThin">
              <a:solidFill>
                <a:srgbClr val="C0504D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精料</a:t>
              </a:r>
              <a:endParaRPr kumimoji="0" lang="zh-CN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补充料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8" name="AutoShape 13"/>
            <p:cNvSpPr>
              <a:spLocks noChangeArrowheads="1"/>
            </p:cNvSpPr>
            <p:nvPr/>
          </p:nvSpPr>
          <p:spPr bwMode="auto">
            <a:xfrm>
              <a:off x="8133" y="1874"/>
              <a:ext cx="1425" cy="86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63500" cmpd="thickThin">
              <a:solidFill>
                <a:srgbClr val="C0504D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干草粉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9" name="AutoShape 12"/>
            <p:cNvSpPr>
              <a:spLocks noChangeArrowheads="1"/>
            </p:cNvSpPr>
            <p:nvPr/>
          </p:nvSpPr>
          <p:spPr bwMode="auto">
            <a:xfrm>
              <a:off x="5371" y="5253"/>
              <a:ext cx="1525" cy="862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63500" cmpd="thickThin">
              <a:solidFill>
                <a:srgbClr val="C0504D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青贮、青绿饲料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0" name="AutoShape 11"/>
            <p:cNvSpPr>
              <a:spLocks noChangeArrowheads="1"/>
            </p:cNvSpPr>
            <p:nvPr/>
          </p:nvSpPr>
          <p:spPr bwMode="auto">
            <a:xfrm>
              <a:off x="3896" y="6030"/>
              <a:ext cx="1525" cy="832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>
              <a:solidFill>
                <a:srgbClr val="C0504D"/>
              </a:solidFill>
              <a:prstDash val="dash"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青刈</a:t>
              </a:r>
              <a:endParaRPr kumimoji="0" lang="zh-CN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玉米秸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1" name="AutoShape 10"/>
            <p:cNvSpPr>
              <a:spLocks noChangeArrowheads="1"/>
            </p:cNvSpPr>
            <p:nvPr/>
          </p:nvSpPr>
          <p:spPr bwMode="auto">
            <a:xfrm>
              <a:off x="6813" y="6115"/>
              <a:ext cx="1525" cy="784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>
              <a:solidFill>
                <a:srgbClr val="C0504D"/>
              </a:solidFill>
              <a:prstDash val="dash"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青刈</a:t>
              </a:r>
              <a:endParaRPr kumimoji="0" lang="zh-CN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全株玉米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2" name="AutoShape 9"/>
            <p:cNvSpPr>
              <a:spLocks noChangeArrowheads="1"/>
            </p:cNvSpPr>
            <p:nvPr/>
          </p:nvSpPr>
          <p:spPr bwMode="auto">
            <a:xfrm>
              <a:off x="5421" y="3104"/>
              <a:ext cx="1527" cy="53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92CDDC"/>
                </a:gs>
                <a:gs pos="50000">
                  <a:srgbClr val="DAEEF3"/>
                </a:gs>
                <a:gs pos="100000">
                  <a:srgbClr val="92CDDC"/>
                </a:gs>
              </a:gsLst>
              <a:lin ang="18900000" scaled="1"/>
            </a:gradFill>
            <a:ln w="12700">
              <a:solidFill>
                <a:srgbClr val="92CDDC"/>
              </a:solidFill>
              <a:round/>
              <a:headEnd/>
              <a:tailEnd/>
            </a:ln>
            <a:effectLst>
              <a:outerShdw dist="28398" dir="3806097" algn="ctr" rotWithShape="0">
                <a:srgbClr val="205867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全混日粮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3" name="AutoShape 8"/>
            <p:cNvSpPr>
              <a:spLocks noChangeArrowheads="1"/>
            </p:cNvSpPr>
            <p:nvPr/>
          </p:nvSpPr>
          <p:spPr bwMode="auto">
            <a:xfrm>
              <a:off x="5395" y="2399"/>
              <a:ext cx="1576" cy="795"/>
            </a:xfrm>
            <a:prstGeom prst="flowChartPunchedTape">
              <a:avLst/>
            </a:prstGeom>
            <a:solidFill>
              <a:srgbClr val="FFFFFF"/>
            </a:solidFill>
            <a:ln w="12700">
              <a:solidFill>
                <a:srgbClr val="4BACC6"/>
              </a:solidFill>
              <a:prstDash val="dash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di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按需求调配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4" name="AutoShape 7"/>
            <p:cNvSpPr>
              <a:spLocks noChangeShapeType="1"/>
            </p:cNvSpPr>
            <p:nvPr/>
          </p:nvSpPr>
          <p:spPr bwMode="auto">
            <a:xfrm flipV="1">
              <a:off x="6134" y="3643"/>
              <a:ext cx="51" cy="1560"/>
            </a:xfrm>
            <a:prstGeom prst="straightConnector1">
              <a:avLst/>
            </a:prstGeom>
            <a:noFill/>
            <a:ln w="38100" cap="rnd">
              <a:solidFill>
                <a:srgbClr val="0000FF"/>
              </a:solidFill>
              <a:prstDash val="sysDot"/>
              <a:round/>
              <a:headEnd/>
              <a:tailEnd type="stealth" w="sm" len="lg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AutoShape 6"/>
            <p:cNvSpPr>
              <a:spLocks noChangeShapeType="1"/>
            </p:cNvSpPr>
            <p:nvPr/>
          </p:nvSpPr>
          <p:spPr bwMode="auto">
            <a:xfrm>
              <a:off x="4346" y="2304"/>
              <a:ext cx="1075" cy="1070"/>
            </a:xfrm>
            <a:prstGeom prst="straightConnector1">
              <a:avLst/>
            </a:prstGeom>
            <a:noFill/>
            <a:ln w="38100" cap="rnd">
              <a:solidFill>
                <a:srgbClr val="0000FF"/>
              </a:solidFill>
              <a:prstDash val="sysDot"/>
              <a:round/>
              <a:headEnd/>
              <a:tailEnd type="stealth" w="sm" len="lg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AutoShape 5"/>
            <p:cNvSpPr>
              <a:spLocks noChangeShapeType="1"/>
            </p:cNvSpPr>
            <p:nvPr/>
          </p:nvSpPr>
          <p:spPr bwMode="auto">
            <a:xfrm flipH="1">
              <a:off x="6948" y="2304"/>
              <a:ext cx="1135" cy="1070"/>
            </a:xfrm>
            <a:prstGeom prst="straightConnector1">
              <a:avLst/>
            </a:prstGeom>
            <a:noFill/>
            <a:ln w="38100" cap="rnd">
              <a:solidFill>
                <a:srgbClr val="0000FF"/>
              </a:solidFill>
              <a:prstDash val="sysDot"/>
              <a:round/>
              <a:headEnd/>
              <a:tailEnd type="stealth" w="sm" len="lg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AutoShape 4"/>
            <p:cNvSpPr>
              <a:spLocks noChangeShapeType="1"/>
            </p:cNvSpPr>
            <p:nvPr/>
          </p:nvSpPr>
          <p:spPr bwMode="auto">
            <a:xfrm>
              <a:off x="2595" y="4283"/>
              <a:ext cx="1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0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85001" name="Group 9"/>
          <p:cNvGrpSpPr>
            <a:grpSpLocks noChangeAspect="1"/>
          </p:cNvGrpSpPr>
          <p:nvPr/>
        </p:nvGrpSpPr>
        <p:grpSpPr bwMode="auto">
          <a:xfrm>
            <a:off x="539552" y="620688"/>
            <a:ext cx="5890108" cy="3022626"/>
            <a:chOff x="1800" y="1505"/>
            <a:chExt cx="8258" cy="4237"/>
          </a:xfrm>
        </p:grpSpPr>
        <p:sp>
          <p:nvSpPr>
            <p:cNvPr id="85005" name="AutoShape 13"/>
            <p:cNvSpPr>
              <a:spLocks noChangeAspect="1" noChangeArrowheads="1" noTextEdit="1"/>
            </p:cNvSpPr>
            <p:nvPr/>
          </p:nvSpPr>
          <p:spPr bwMode="auto">
            <a:xfrm>
              <a:off x="1800" y="1505"/>
              <a:ext cx="8258" cy="4237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004" name="AutoShape 12"/>
            <p:cNvSpPr>
              <a:spLocks noChangeArrowheads="1"/>
            </p:cNvSpPr>
            <p:nvPr/>
          </p:nvSpPr>
          <p:spPr bwMode="auto">
            <a:xfrm>
              <a:off x="4543" y="4841"/>
              <a:ext cx="2090" cy="791"/>
            </a:xfrm>
            <a:prstGeom prst="bevel">
              <a:avLst>
                <a:gd name="adj" fmla="val 12500"/>
              </a:avLst>
            </a:prstGeom>
            <a:solidFill>
              <a:srgbClr val="4BACC6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205867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蛋白质补充饲料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85003" name="Picture 11" descr="猪浓缩料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960" y="1817"/>
              <a:ext cx="3240" cy="2808"/>
            </a:xfrm>
            <a:prstGeom prst="rect">
              <a:avLst/>
            </a:prstGeom>
            <a:noFill/>
          </p:spPr>
        </p:pic>
        <p:sp>
          <p:nvSpPr>
            <p:cNvPr id="85002" name="AutoShape 10"/>
            <p:cNvSpPr>
              <a:spLocks noChangeArrowheads="1"/>
            </p:cNvSpPr>
            <p:nvPr/>
          </p:nvSpPr>
          <p:spPr bwMode="auto">
            <a:xfrm>
              <a:off x="1980" y="2058"/>
              <a:ext cx="1890" cy="2385"/>
            </a:xfrm>
            <a:prstGeom prst="wedgeRectCallout">
              <a:avLst>
                <a:gd name="adj1" fmla="val 85028"/>
                <a:gd name="adj2" fmla="val 19810"/>
              </a:avLst>
            </a:prstGeom>
            <a:solidFill>
              <a:srgbClr val="FFFFFF"/>
            </a:solidFill>
            <a:ln w="12700">
              <a:solidFill>
                <a:srgbClr val="4BACC6"/>
              </a:solidFill>
              <a:prstDash val="dash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蛋白质补充饲料需要按一定比例，搭配青粗饲料和能量饲料，配制成营养全面的全混合日粮才能饲喂</a:t>
              </a:r>
              <a:r>
                <a:rPr kumimoji="0" lang="zh-CN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。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85009" name="AutoShape 17"/>
          <p:cNvSpPr>
            <a:spLocks noChangeArrowheads="1"/>
          </p:cNvSpPr>
          <p:nvPr/>
        </p:nvSpPr>
        <p:spPr bwMode="auto">
          <a:xfrm>
            <a:off x="4211960" y="692696"/>
            <a:ext cx="1803400" cy="23209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rgbClr val="FFFFFF"/>
              </a:gs>
              <a:gs pos="100000">
                <a:srgbClr val="B6DDE8"/>
              </a:gs>
            </a:gsLst>
            <a:lin ang="5400000" scaled="1"/>
          </a:gradFill>
          <a:ln w="12700">
            <a:solidFill>
              <a:srgbClr val="92CDDC"/>
            </a:solidFill>
            <a:miter lim="800000"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用蛋白质补充料一般含蛋白质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30%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以上，矿物质和维生素也高于饲料标准规定的要求，因此，</a:t>
            </a:r>
            <a:r>
              <a:rPr kumimoji="0" lang="zh-CN" altLang="en-US" sz="1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不能直接饲喂。</a:t>
            </a:r>
            <a:endParaRPr kumimoji="0" lang="zh-CN" altLang="en-US" sz="1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5016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85010" name="Group 18"/>
          <p:cNvGrpSpPr>
            <a:grpSpLocks noChangeAspect="1"/>
          </p:cNvGrpSpPr>
          <p:nvPr/>
        </p:nvGrpSpPr>
        <p:grpSpPr bwMode="auto">
          <a:xfrm>
            <a:off x="2418406" y="3714752"/>
            <a:ext cx="5668916" cy="2909117"/>
            <a:chOff x="2122" y="3648"/>
            <a:chExt cx="7158" cy="3672"/>
          </a:xfrm>
        </p:grpSpPr>
        <p:sp>
          <p:nvSpPr>
            <p:cNvPr id="85015" name="AutoShape 23"/>
            <p:cNvSpPr>
              <a:spLocks noChangeAspect="1" noChangeArrowheads="1" noTextEdit="1"/>
            </p:cNvSpPr>
            <p:nvPr/>
          </p:nvSpPr>
          <p:spPr bwMode="auto">
            <a:xfrm>
              <a:off x="2122" y="3648"/>
              <a:ext cx="7158" cy="3672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85014" name="Picture 22" descr="混合精料7"/>
            <p:cNvPicPr>
              <a:picLocks noChangeAspect="1" noChangeArrowheads="1"/>
            </p:cNvPicPr>
            <p:nvPr/>
          </p:nvPicPr>
          <p:blipFill>
            <a:blip r:embed="rId3" cstate="print">
              <a:lum contrast="40000"/>
            </a:blip>
            <a:srcRect/>
            <a:stretch>
              <a:fillRect/>
            </a:stretch>
          </p:blipFill>
          <p:spPr bwMode="auto">
            <a:xfrm>
              <a:off x="4220" y="3905"/>
              <a:ext cx="3467" cy="2634"/>
            </a:xfrm>
            <a:prstGeom prst="rect">
              <a:avLst/>
            </a:prstGeom>
            <a:noFill/>
          </p:spPr>
        </p:pic>
        <p:sp>
          <p:nvSpPr>
            <p:cNvPr id="85013" name="AutoShape 21"/>
            <p:cNvSpPr>
              <a:spLocks noChangeArrowheads="1"/>
            </p:cNvSpPr>
            <p:nvPr/>
          </p:nvSpPr>
          <p:spPr bwMode="auto">
            <a:xfrm>
              <a:off x="4877" y="6539"/>
              <a:ext cx="1811" cy="686"/>
            </a:xfrm>
            <a:prstGeom prst="bevel">
              <a:avLst>
                <a:gd name="adj" fmla="val 12500"/>
              </a:avLst>
            </a:prstGeom>
            <a:solidFill>
              <a:srgbClr val="C0504D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622423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精料补充料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85012" name="AutoShape 20"/>
            <p:cNvSpPr>
              <a:spLocks noChangeArrowheads="1"/>
            </p:cNvSpPr>
            <p:nvPr/>
          </p:nvSpPr>
          <p:spPr bwMode="auto">
            <a:xfrm>
              <a:off x="7821" y="4490"/>
              <a:ext cx="1248" cy="1666"/>
            </a:xfrm>
            <a:prstGeom prst="wedgeRectCallout">
              <a:avLst>
                <a:gd name="adj1" fmla="val -72778"/>
                <a:gd name="adj2" fmla="val 57856"/>
              </a:avLst>
            </a:prstGeom>
            <a:solidFill>
              <a:srgbClr val="FFFFFF"/>
            </a:solidFill>
            <a:ln w="12700">
              <a:solidFill>
                <a:srgbClr val="C0504D"/>
              </a:solidFill>
              <a:prstDash val="dash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2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不可直接饲喂，而且过多会引起营养性代谢病。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85011" name="AutoShape 19"/>
            <p:cNvSpPr>
              <a:spLocks noChangeArrowheads="1"/>
            </p:cNvSpPr>
            <p:nvPr/>
          </p:nvSpPr>
          <p:spPr bwMode="auto">
            <a:xfrm>
              <a:off x="2278" y="3905"/>
              <a:ext cx="1942" cy="2634"/>
            </a:xfrm>
            <a:prstGeom prst="bevel">
              <a:avLst>
                <a:gd name="adj" fmla="val 12500"/>
              </a:avLst>
            </a:prstGeom>
            <a:gradFill rotWithShape="0">
              <a:gsLst>
                <a:gs pos="0">
                  <a:srgbClr val="FFFFFF"/>
                </a:gs>
                <a:gs pos="100000">
                  <a:srgbClr val="E5B8B7"/>
                </a:gs>
              </a:gsLst>
              <a:lin ang="5400000" scaled="1"/>
            </a:gradFill>
            <a:ln w="12700">
              <a:solidFill>
                <a:srgbClr val="D99594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622423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精料补充料，是在浓缩饲料基础上添加能量饲料制成。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83969" name="Group 1"/>
          <p:cNvGrpSpPr>
            <a:grpSpLocks noChangeAspect="1"/>
          </p:cNvGrpSpPr>
          <p:nvPr/>
        </p:nvGrpSpPr>
        <p:grpSpPr bwMode="auto">
          <a:xfrm>
            <a:off x="107504" y="692696"/>
            <a:ext cx="5219700" cy="2678113"/>
            <a:chOff x="1800" y="774"/>
            <a:chExt cx="8220" cy="4218"/>
          </a:xfrm>
        </p:grpSpPr>
        <p:sp>
          <p:nvSpPr>
            <p:cNvPr id="83974" name="AutoShape 6"/>
            <p:cNvSpPr>
              <a:spLocks noChangeAspect="1" noChangeArrowheads="1" noTextEdit="1"/>
            </p:cNvSpPr>
            <p:nvPr/>
          </p:nvSpPr>
          <p:spPr bwMode="auto">
            <a:xfrm>
              <a:off x="1800" y="774"/>
              <a:ext cx="8220" cy="4218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83973" name="AutoShape 5"/>
            <p:cNvSpPr>
              <a:spLocks noChangeArrowheads="1"/>
            </p:cNvSpPr>
            <p:nvPr/>
          </p:nvSpPr>
          <p:spPr bwMode="auto">
            <a:xfrm>
              <a:off x="1800" y="774"/>
              <a:ext cx="3105" cy="3515"/>
            </a:xfrm>
            <a:prstGeom prst="bevel">
              <a:avLst>
                <a:gd name="adj" fmla="val 12500"/>
              </a:avLst>
            </a:prstGeom>
            <a:gradFill rotWithShape="0">
              <a:gsLst>
                <a:gs pos="0">
                  <a:srgbClr val="FFFFFF"/>
                </a:gs>
                <a:gs pos="100000">
                  <a:srgbClr val="FBD4B4"/>
                </a:gs>
              </a:gsLst>
              <a:lin ang="5400000" scaled="1"/>
            </a:gradFill>
            <a:ln w="12700">
              <a:solidFill>
                <a:srgbClr val="FABF8F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974706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添加剂预混料需要按一定比例，与青粗饲料、能量饲料和蛋白质饲料混合均匀，配制成营养全面的全混合日粮才能饲喂。</a:t>
              </a:r>
              <a:endParaRPr kumimoji="0" lang="zh-CN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83972" name="AutoShape 4"/>
            <p:cNvSpPr>
              <a:spLocks noChangeArrowheads="1"/>
            </p:cNvSpPr>
            <p:nvPr/>
          </p:nvSpPr>
          <p:spPr bwMode="auto">
            <a:xfrm>
              <a:off x="5643" y="4289"/>
              <a:ext cx="2513" cy="703"/>
            </a:xfrm>
            <a:prstGeom prst="bevel">
              <a:avLst>
                <a:gd name="adj" fmla="val 12500"/>
              </a:avLst>
            </a:prstGeom>
            <a:solidFill>
              <a:srgbClr val="F79646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974706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4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添加剂预混料</a:t>
              </a:r>
              <a:endParaRPr kumimoji="0" lang="zh-CN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83971" name="Picture 3" descr="1%蛋鸡预混料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860" y="1086"/>
              <a:ext cx="3600" cy="3120"/>
            </a:xfrm>
            <a:prstGeom prst="rect">
              <a:avLst/>
            </a:prstGeom>
            <a:noFill/>
          </p:spPr>
        </p:pic>
        <p:sp>
          <p:nvSpPr>
            <p:cNvPr id="83970" name="AutoShape 2"/>
            <p:cNvSpPr>
              <a:spLocks noChangeArrowheads="1"/>
            </p:cNvSpPr>
            <p:nvPr/>
          </p:nvSpPr>
          <p:spPr bwMode="auto">
            <a:xfrm>
              <a:off x="8640" y="1710"/>
              <a:ext cx="1350" cy="1800"/>
            </a:xfrm>
            <a:prstGeom prst="wedgeRectCallout">
              <a:avLst>
                <a:gd name="adj1" fmla="val -98815"/>
                <a:gd name="adj2" fmla="val 30778"/>
              </a:avLst>
            </a:prstGeom>
            <a:solidFill>
              <a:srgbClr val="FFFFFF"/>
            </a:solidFill>
            <a:ln w="12700">
              <a:solidFill>
                <a:srgbClr val="F79646"/>
              </a:solidFill>
              <a:prstDash val="dash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4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不能直接饲喂！过量或混合不匀会引起中毒</a:t>
              </a:r>
              <a:endParaRPr kumimoji="0" lang="zh-CN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83979" name="Group 11"/>
          <p:cNvGrpSpPr>
            <a:grpSpLocks noChangeAspect="1"/>
          </p:cNvGrpSpPr>
          <p:nvPr/>
        </p:nvGrpSpPr>
        <p:grpSpPr bwMode="auto">
          <a:xfrm>
            <a:off x="3131840" y="3286124"/>
            <a:ext cx="6112432" cy="3031233"/>
            <a:chOff x="2122" y="3648"/>
            <a:chExt cx="7158" cy="3550"/>
          </a:xfrm>
        </p:grpSpPr>
        <p:sp>
          <p:nvSpPr>
            <p:cNvPr id="83980" name="AutoShape 12"/>
            <p:cNvSpPr>
              <a:spLocks noChangeAspect="1" noChangeArrowheads="1"/>
            </p:cNvSpPr>
            <p:nvPr/>
          </p:nvSpPr>
          <p:spPr bwMode="auto">
            <a:xfrm>
              <a:off x="2122" y="3648"/>
              <a:ext cx="7158" cy="3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83981" name="AutoShape 13"/>
            <p:cNvSpPr>
              <a:spLocks noChangeArrowheads="1"/>
            </p:cNvSpPr>
            <p:nvPr/>
          </p:nvSpPr>
          <p:spPr bwMode="auto">
            <a:xfrm>
              <a:off x="4500" y="6392"/>
              <a:ext cx="1811" cy="685"/>
            </a:xfrm>
            <a:prstGeom prst="bevel">
              <a:avLst>
                <a:gd name="adj" fmla="val 12500"/>
              </a:avLst>
            </a:prstGeom>
            <a:solidFill>
              <a:srgbClr val="9BBB59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4E6128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6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代乳饲料</a:t>
              </a:r>
              <a:endParaRPr kumimoji="0" lang="zh-CN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83982" name="AutoShape 14"/>
            <p:cNvSpPr>
              <a:spLocks noChangeArrowheads="1"/>
            </p:cNvSpPr>
            <p:nvPr/>
          </p:nvSpPr>
          <p:spPr bwMode="auto">
            <a:xfrm>
              <a:off x="6608" y="3943"/>
              <a:ext cx="2461" cy="2449"/>
            </a:xfrm>
            <a:prstGeom prst="bevel">
              <a:avLst>
                <a:gd name="adj" fmla="val 12500"/>
              </a:avLst>
            </a:prstGeom>
            <a:gradFill rotWithShape="0">
              <a:gsLst>
                <a:gs pos="0">
                  <a:srgbClr val="FFFFFF"/>
                </a:gs>
                <a:gs pos="100000">
                  <a:srgbClr val="D6E3BC"/>
                </a:gs>
              </a:gsLst>
              <a:lin ang="5400000" scaled="1"/>
            </a:gradFill>
            <a:ln w="12700">
              <a:solidFill>
                <a:srgbClr val="C2D69B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4E6128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代乳饲料的营养指标为蛋白质不低于</a:t>
              </a:r>
              <a:r>
                <a:rPr kumimoji="0" lang="en-US" altLang="zh-CN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20%</a:t>
              </a:r>
              <a:r>
                <a:rPr kumimoji="0" lang="zh-CN" altLang="en-US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，脂肪不低于</a:t>
              </a:r>
              <a:r>
                <a:rPr kumimoji="0" lang="en-US" altLang="zh-CN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0.5%</a:t>
              </a:r>
              <a:r>
                <a:rPr kumimoji="0" lang="zh-CN" altLang="en-US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。</a:t>
              </a:r>
              <a:endParaRPr kumimoji="0" lang="zh-CN" altLang="en-US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83983" name="Picture 15" descr="乳猪料（粉）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838" y="4054"/>
              <a:ext cx="2809" cy="2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3984" name="AutoShape 16"/>
            <p:cNvSpPr>
              <a:spLocks noChangeArrowheads="1"/>
            </p:cNvSpPr>
            <p:nvPr/>
          </p:nvSpPr>
          <p:spPr bwMode="auto">
            <a:xfrm>
              <a:off x="2122" y="4054"/>
              <a:ext cx="1638" cy="2522"/>
            </a:xfrm>
            <a:prstGeom prst="wedgeRectCallout">
              <a:avLst>
                <a:gd name="adj1" fmla="val 96931"/>
                <a:gd name="adj2" fmla="val 12500"/>
              </a:avLst>
            </a:prstGeom>
            <a:solidFill>
              <a:srgbClr val="FFFFFF"/>
            </a:solidFill>
            <a:ln w="12700" algn="ctr">
              <a:solidFill>
                <a:srgbClr val="9BBB59"/>
              </a:solidFill>
              <a:prstDash val="dash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代乳饲料是一种为代替全乳而配制的饲料，其主要原料是乳业副产品。可以直接饲喂</a:t>
              </a:r>
              <a:r>
                <a:rPr kumimoji="0" lang="zh-CN" altLang="en-US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。</a:t>
              </a:r>
              <a:endParaRPr kumimoji="0" lang="zh-CN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66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87041" name="Group 1"/>
          <p:cNvGrpSpPr>
            <a:grpSpLocks noChangeAspect="1"/>
          </p:cNvGrpSpPr>
          <p:nvPr/>
        </p:nvGrpSpPr>
        <p:grpSpPr bwMode="auto">
          <a:xfrm>
            <a:off x="539552" y="548679"/>
            <a:ext cx="7532910" cy="5619681"/>
            <a:chOff x="3677" y="9385"/>
            <a:chExt cx="7074" cy="5278"/>
          </a:xfrm>
        </p:grpSpPr>
        <p:sp>
          <p:nvSpPr>
            <p:cNvPr id="87065" name="AutoShape 25"/>
            <p:cNvSpPr>
              <a:spLocks noChangeAspect="1" noChangeArrowheads="1" noTextEdit="1"/>
            </p:cNvSpPr>
            <p:nvPr/>
          </p:nvSpPr>
          <p:spPr bwMode="auto">
            <a:xfrm>
              <a:off x="3677" y="9385"/>
              <a:ext cx="7074" cy="5278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 b="1"/>
            </a:p>
          </p:txBody>
        </p:sp>
        <p:pic>
          <p:nvPicPr>
            <p:cNvPr id="87064" name="Picture 24" descr="DSCN1102"/>
            <p:cNvPicPr>
              <a:picLocks noChangeAspect="1" noChangeArrowheads="1"/>
            </p:cNvPicPr>
            <p:nvPr/>
          </p:nvPicPr>
          <p:blipFill>
            <a:blip r:embed="rId2" cstate="print"/>
            <a:srcRect l="21614" t="7166" r="18779" b="12166"/>
            <a:stretch>
              <a:fillRect/>
            </a:stretch>
          </p:blipFill>
          <p:spPr bwMode="auto">
            <a:xfrm>
              <a:off x="8637" y="9502"/>
              <a:ext cx="1946" cy="1742"/>
            </a:xfrm>
            <a:prstGeom prst="rect">
              <a:avLst/>
            </a:prstGeom>
            <a:noFill/>
            <a:ln w="38100">
              <a:solidFill>
                <a:srgbClr val="0F243E"/>
              </a:solidFill>
              <a:miter lim="800000"/>
              <a:headEnd/>
              <a:tailEnd/>
            </a:ln>
          </p:spPr>
        </p:pic>
        <p:pic>
          <p:nvPicPr>
            <p:cNvPr id="87063" name="Picture 23" descr="DSCN1100"/>
            <p:cNvPicPr>
              <a:picLocks noChangeAspect="1" noChangeArrowheads="1"/>
            </p:cNvPicPr>
            <p:nvPr/>
          </p:nvPicPr>
          <p:blipFill>
            <a:blip r:embed="rId3" cstate="print"/>
            <a:srcRect l="24744" t="15596" r="24222" b="18767"/>
            <a:stretch>
              <a:fillRect/>
            </a:stretch>
          </p:blipFill>
          <p:spPr bwMode="auto">
            <a:xfrm>
              <a:off x="3919" y="9669"/>
              <a:ext cx="1808" cy="1744"/>
            </a:xfrm>
            <a:prstGeom prst="rect">
              <a:avLst/>
            </a:prstGeom>
            <a:noFill/>
            <a:ln w="38100">
              <a:solidFill>
                <a:srgbClr val="D99594"/>
              </a:solidFill>
              <a:miter lim="800000"/>
              <a:headEnd/>
              <a:tailEnd/>
            </a:ln>
          </p:spPr>
        </p:pic>
        <p:sp>
          <p:nvSpPr>
            <p:cNvPr id="87062" name="Rectangle 22"/>
            <p:cNvSpPr>
              <a:spLocks noChangeArrowheads="1"/>
            </p:cNvSpPr>
            <p:nvPr/>
          </p:nvSpPr>
          <p:spPr bwMode="auto">
            <a:xfrm>
              <a:off x="4408" y="10842"/>
              <a:ext cx="1676" cy="1587"/>
            </a:xfrm>
            <a:prstGeom prst="rect">
              <a:avLst/>
            </a:prstGeom>
            <a:noFill/>
            <a:ln w="38100">
              <a:solidFill>
                <a:srgbClr val="E5B8B7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 b="1"/>
            </a:p>
          </p:txBody>
        </p:sp>
        <p:sp>
          <p:nvSpPr>
            <p:cNvPr id="87061" name="Oval 21"/>
            <p:cNvSpPr>
              <a:spLocks noChangeArrowheads="1"/>
            </p:cNvSpPr>
            <p:nvPr/>
          </p:nvSpPr>
          <p:spPr bwMode="auto">
            <a:xfrm>
              <a:off x="7770" y="9502"/>
              <a:ext cx="784" cy="481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4BACC6"/>
              </a:solidFill>
              <a:prstDash val="dash"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6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精料</a:t>
              </a:r>
              <a:endParaRPr kumimoji="0" lang="zh-CN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87060" name="Oval 20"/>
            <p:cNvSpPr>
              <a:spLocks noChangeArrowheads="1"/>
            </p:cNvSpPr>
            <p:nvPr/>
          </p:nvSpPr>
          <p:spPr bwMode="auto">
            <a:xfrm>
              <a:off x="5727" y="10010"/>
              <a:ext cx="1045" cy="481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C0504D"/>
              </a:solidFill>
              <a:prstDash val="dash"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6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全价料</a:t>
              </a:r>
              <a:endParaRPr kumimoji="0" lang="zh-CN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87059" name="Oval 19"/>
            <p:cNvSpPr>
              <a:spLocks noChangeArrowheads="1"/>
            </p:cNvSpPr>
            <p:nvPr/>
          </p:nvSpPr>
          <p:spPr bwMode="auto">
            <a:xfrm>
              <a:off x="6084" y="11686"/>
              <a:ext cx="1104" cy="481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C0504D"/>
              </a:solidFill>
              <a:prstDash val="dash"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6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代乳料</a:t>
              </a:r>
              <a:endParaRPr kumimoji="0" lang="zh-CN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87058" name="AutoShape 18"/>
            <p:cNvSpPr>
              <a:spLocks noChangeArrowheads="1"/>
            </p:cNvSpPr>
            <p:nvPr/>
          </p:nvSpPr>
          <p:spPr bwMode="auto">
            <a:xfrm>
              <a:off x="5081" y="12429"/>
              <a:ext cx="532" cy="364"/>
            </a:xfrm>
            <a:prstGeom prst="downArrow">
              <a:avLst>
                <a:gd name="adj1" fmla="val 50093"/>
                <a:gd name="adj2" fmla="val 46542"/>
              </a:avLst>
            </a:prstGeom>
            <a:solidFill>
              <a:srgbClr val="FFFFFF"/>
            </a:solidFill>
            <a:ln w="31750">
              <a:solidFill>
                <a:srgbClr val="C0504D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 b="1"/>
            </a:p>
          </p:txBody>
        </p:sp>
        <p:pic>
          <p:nvPicPr>
            <p:cNvPr id="87057" name="Picture 17" descr="DSCN1304"/>
            <p:cNvPicPr>
              <a:picLocks noChangeAspect="1" noChangeArrowheads="1"/>
            </p:cNvPicPr>
            <p:nvPr/>
          </p:nvPicPr>
          <p:blipFill>
            <a:blip r:embed="rId4" cstate="print"/>
            <a:srcRect l="11014" t="16811" r="30885" b="-433"/>
            <a:stretch>
              <a:fillRect/>
            </a:stretch>
          </p:blipFill>
          <p:spPr bwMode="auto">
            <a:xfrm>
              <a:off x="4408" y="12882"/>
              <a:ext cx="1989" cy="1588"/>
            </a:xfrm>
            <a:prstGeom prst="rect">
              <a:avLst/>
            </a:prstGeom>
            <a:noFill/>
            <a:ln w="38100">
              <a:solidFill>
                <a:srgbClr val="F2DBDB"/>
              </a:solidFill>
              <a:miter lim="800000"/>
              <a:headEnd/>
              <a:tailEnd/>
            </a:ln>
          </p:spPr>
        </p:pic>
        <p:sp>
          <p:nvSpPr>
            <p:cNvPr id="87056" name="AutoShape 16"/>
            <p:cNvSpPr>
              <a:spLocks noChangeArrowheads="1"/>
            </p:cNvSpPr>
            <p:nvPr/>
          </p:nvSpPr>
          <p:spPr bwMode="auto">
            <a:xfrm>
              <a:off x="3824" y="13011"/>
              <a:ext cx="434" cy="1288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1750">
              <a:solidFill>
                <a:srgbClr val="C0504D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6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直接饲喂</a:t>
              </a:r>
              <a:endParaRPr kumimoji="0" lang="zh-CN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87055" name="Picture 15" descr="DSCN1142"/>
            <p:cNvPicPr>
              <a:picLocks noChangeAspect="1" noChangeArrowheads="1"/>
            </p:cNvPicPr>
            <p:nvPr/>
          </p:nvPicPr>
          <p:blipFill>
            <a:blip r:embed="rId5" cstate="print"/>
            <a:srcRect l="17126" t="9921" r="28700" b="18111"/>
            <a:stretch>
              <a:fillRect/>
            </a:stretch>
          </p:blipFill>
          <p:spPr bwMode="auto">
            <a:xfrm>
              <a:off x="8438" y="10112"/>
              <a:ext cx="1544" cy="1301"/>
            </a:xfrm>
            <a:prstGeom prst="rect">
              <a:avLst/>
            </a:prstGeom>
            <a:noFill/>
            <a:ln w="38100">
              <a:solidFill>
                <a:srgbClr val="365F91"/>
              </a:solidFill>
              <a:miter lim="800000"/>
              <a:headEnd/>
              <a:tailEnd/>
            </a:ln>
          </p:spPr>
        </p:pic>
        <p:sp>
          <p:nvSpPr>
            <p:cNvPr id="87054" name="Rectangle 14"/>
            <p:cNvSpPr>
              <a:spLocks noChangeArrowheads="1"/>
            </p:cNvSpPr>
            <p:nvPr/>
          </p:nvSpPr>
          <p:spPr bwMode="auto">
            <a:xfrm>
              <a:off x="8005" y="10687"/>
              <a:ext cx="1431" cy="960"/>
            </a:xfrm>
            <a:prstGeom prst="rect">
              <a:avLst/>
            </a:prstGeom>
            <a:noFill/>
            <a:ln w="38100">
              <a:solidFill>
                <a:srgbClr val="548DD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 b="1"/>
            </a:p>
          </p:txBody>
        </p:sp>
        <p:grpSp>
          <p:nvGrpSpPr>
            <p:cNvPr id="87051" name="Group 11"/>
            <p:cNvGrpSpPr>
              <a:grpSpLocks/>
            </p:cNvGrpSpPr>
            <p:nvPr/>
          </p:nvGrpSpPr>
          <p:grpSpPr bwMode="auto">
            <a:xfrm>
              <a:off x="8866" y="11647"/>
              <a:ext cx="340" cy="376"/>
              <a:chOff x="9152" y="11686"/>
              <a:chExt cx="340" cy="376"/>
            </a:xfrm>
          </p:grpSpPr>
          <p:sp>
            <p:nvSpPr>
              <p:cNvPr id="87053" name="AutoShape 13"/>
              <p:cNvSpPr>
                <a:spLocks noChangeShapeType="1"/>
              </p:cNvSpPr>
              <p:nvPr/>
            </p:nvSpPr>
            <p:spPr bwMode="auto">
              <a:xfrm>
                <a:off x="9152" y="11854"/>
                <a:ext cx="340" cy="1"/>
              </a:xfrm>
              <a:prstGeom prst="straightConnector1">
                <a:avLst/>
              </a:prstGeom>
              <a:noFill/>
              <a:ln w="31750">
                <a:solidFill>
                  <a:srgbClr val="4BACC6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b="1"/>
              </a:p>
            </p:txBody>
          </p:sp>
          <p:sp>
            <p:nvSpPr>
              <p:cNvPr id="87052" name="AutoShape 12"/>
              <p:cNvSpPr>
                <a:spLocks noChangeShapeType="1"/>
              </p:cNvSpPr>
              <p:nvPr/>
            </p:nvSpPr>
            <p:spPr bwMode="auto">
              <a:xfrm>
                <a:off x="9307" y="11686"/>
                <a:ext cx="1" cy="376"/>
              </a:xfrm>
              <a:prstGeom prst="straightConnector1">
                <a:avLst/>
              </a:prstGeom>
              <a:noFill/>
              <a:ln w="31750">
                <a:solidFill>
                  <a:srgbClr val="4BACC6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b="1"/>
              </a:p>
            </p:txBody>
          </p:sp>
        </p:grpSp>
        <p:sp>
          <p:nvSpPr>
            <p:cNvPr id="87050" name="Oval 10"/>
            <p:cNvSpPr>
              <a:spLocks noChangeArrowheads="1"/>
            </p:cNvSpPr>
            <p:nvPr/>
          </p:nvSpPr>
          <p:spPr bwMode="auto">
            <a:xfrm>
              <a:off x="8005" y="11948"/>
              <a:ext cx="2103" cy="481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4BACC6"/>
              </a:solidFill>
              <a:prstDash val="dash"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不可直接饲喂</a:t>
              </a:r>
              <a:endParaRPr kumimoji="0" 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87049" name="AutoShape 9"/>
            <p:cNvSpPr>
              <a:spLocks noChangeArrowheads="1"/>
            </p:cNvSpPr>
            <p:nvPr/>
          </p:nvSpPr>
          <p:spPr bwMode="auto">
            <a:xfrm>
              <a:off x="8748" y="12429"/>
              <a:ext cx="531" cy="364"/>
            </a:xfrm>
            <a:prstGeom prst="downArrow">
              <a:avLst>
                <a:gd name="adj1" fmla="val 50093"/>
                <a:gd name="adj2" fmla="val 46542"/>
              </a:avLst>
            </a:prstGeom>
            <a:solidFill>
              <a:srgbClr val="FFFFFF"/>
            </a:solidFill>
            <a:ln w="31750">
              <a:solidFill>
                <a:srgbClr val="4BACC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 b="1"/>
            </a:p>
          </p:txBody>
        </p:sp>
        <p:pic>
          <p:nvPicPr>
            <p:cNvPr id="87048" name="Picture 8" descr="DSCN1304"/>
            <p:cNvPicPr>
              <a:picLocks noChangeAspect="1" noChangeArrowheads="1"/>
            </p:cNvPicPr>
            <p:nvPr/>
          </p:nvPicPr>
          <p:blipFill>
            <a:blip r:embed="rId4" cstate="print"/>
            <a:srcRect l="11014" t="16811" r="30885" b="-433"/>
            <a:stretch>
              <a:fillRect/>
            </a:stretch>
          </p:blipFill>
          <p:spPr bwMode="auto">
            <a:xfrm>
              <a:off x="7852" y="12882"/>
              <a:ext cx="1990" cy="1588"/>
            </a:xfrm>
            <a:prstGeom prst="rect">
              <a:avLst/>
            </a:prstGeom>
            <a:noFill/>
            <a:ln w="38100">
              <a:solidFill>
                <a:srgbClr val="B6DDE8"/>
              </a:solidFill>
              <a:miter lim="800000"/>
              <a:headEnd/>
              <a:tailEnd/>
            </a:ln>
          </p:spPr>
        </p:pic>
        <p:sp>
          <p:nvSpPr>
            <p:cNvPr id="87047" name="AutoShape 7"/>
            <p:cNvSpPr>
              <a:spLocks noChangeArrowheads="1"/>
            </p:cNvSpPr>
            <p:nvPr/>
          </p:nvSpPr>
          <p:spPr bwMode="auto">
            <a:xfrm>
              <a:off x="10057" y="12496"/>
              <a:ext cx="434" cy="2102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1750">
              <a:solidFill>
                <a:srgbClr val="4BACC6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+</a:t>
              </a:r>
              <a:r>
                <a:rPr kumimoji="0" lang="zh-CN" altLang="en-US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其他类型饲料</a:t>
              </a:r>
              <a:endPara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87046" name="Oval 6"/>
            <p:cNvSpPr>
              <a:spLocks noChangeArrowheads="1"/>
            </p:cNvSpPr>
            <p:nvPr/>
          </p:nvSpPr>
          <p:spPr bwMode="auto">
            <a:xfrm>
              <a:off x="7269" y="10112"/>
              <a:ext cx="1097" cy="482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4BACC6"/>
              </a:solidFill>
              <a:prstDash val="dash"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6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预混料</a:t>
              </a:r>
              <a:endParaRPr kumimoji="0" lang="zh-CN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87045" name="Oval 5"/>
            <p:cNvSpPr>
              <a:spLocks noChangeArrowheads="1"/>
            </p:cNvSpPr>
            <p:nvPr/>
          </p:nvSpPr>
          <p:spPr bwMode="auto">
            <a:xfrm>
              <a:off x="6873" y="10932"/>
              <a:ext cx="1132" cy="481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4BACC6"/>
              </a:solidFill>
              <a:prstDash val="dash"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6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浓缩料</a:t>
              </a:r>
              <a:endParaRPr kumimoji="0" lang="zh-CN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87044" name="Picture 4" descr="1%蛋鸡预混料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8514" y="10212"/>
              <a:ext cx="1457" cy="1115"/>
            </a:xfrm>
            <a:prstGeom prst="rect">
              <a:avLst/>
            </a:prstGeom>
            <a:noFill/>
          </p:spPr>
        </p:pic>
        <p:pic>
          <p:nvPicPr>
            <p:cNvPr id="87043" name="Picture 3" descr="猪浓缩料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8046" y="10737"/>
              <a:ext cx="1405" cy="925"/>
            </a:xfrm>
            <a:prstGeom prst="rect">
              <a:avLst/>
            </a:prstGeom>
            <a:noFill/>
          </p:spPr>
        </p:pic>
        <p:pic>
          <p:nvPicPr>
            <p:cNvPr id="87042" name="Picture 2" descr="乳猪料（粉）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457" y="10873"/>
              <a:ext cx="1561" cy="1487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b="1" dirty="0" smtClean="0"/>
              <a:t>2</a:t>
            </a:r>
            <a:r>
              <a:rPr lang="zh-CN" altLang="zh-CN" b="1" dirty="0" smtClean="0"/>
              <a:t>、按饲料物理性状分类</a:t>
            </a:r>
            <a:endParaRPr lang="zh-CN" altLang="zh-CN" dirty="0" smtClean="0"/>
          </a:p>
          <a:p>
            <a:pPr lvl="0"/>
            <a:r>
              <a:rPr lang="zh-CN" altLang="zh-CN" b="1" dirty="0" smtClean="0"/>
              <a:t>粉状饲料</a:t>
            </a:r>
            <a:endParaRPr lang="en-US" altLang="zh-CN" b="1" dirty="0" smtClean="0"/>
          </a:p>
          <a:p>
            <a:pPr lvl="0"/>
            <a:r>
              <a:rPr lang="zh-CN" altLang="zh-CN" b="1" dirty="0" smtClean="0"/>
              <a:t>颗粒饲料</a:t>
            </a:r>
            <a:endParaRPr lang="en-US" altLang="zh-CN" b="1" dirty="0" smtClean="0"/>
          </a:p>
          <a:p>
            <a:pPr lvl="0"/>
            <a:r>
              <a:rPr lang="zh-CN" altLang="zh-CN" b="1" dirty="0" smtClean="0"/>
              <a:t>压扁饲料</a:t>
            </a:r>
            <a:endParaRPr lang="en-US" altLang="zh-CN" b="1" dirty="0" smtClean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92161" name="Group 1"/>
          <p:cNvGrpSpPr>
            <a:grpSpLocks noChangeAspect="1"/>
          </p:cNvGrpSpPr>
          <p:nvPr/>
        </p:nvGrpSpPr>
        <p:grpSpPr bwMode="auto">
          <a:xfrm>
            <a:off x="0" y="0"/>
            <a:ext cx="5273675" cy="2730500"/>
            <a:chOff x="3300" y="9109"/>
            <a:chExt cx="7200" cy="3728"/>
          </a:xfrm>
        </p:grpSpPr>
        <p:sp>
          <p:nvSpPr>
            <p:cNvPr id="92165" name="AutoShape 5"/>
            <p:cNvSpPr>
              <a:spLocks noChangeAspect="1" noChangeArrowheads="1" noTextEdit="1"/>
            </p:cNvSpPr>
            <p:nvPr/>
          </p:nvSpPr>
          <p:spPr bwMode="auto">
            <a:xfrm>
              <a:off x="3300" y="9109"/>
              <a:ext cx="7200" cy="3728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164" name="Text Box 4"/>
            <p:cNvSpPr txBox="1">
              <a:spLocks noChangeArrowheads="1"/>
            </p:cNvSpPr>
            <p:nvPr/>
          </p:nvSpPr>
          <p:spPr bwMode="auto">
            <a:xfrm>
              <a:off x="6229" y="9288"/>
              <a:ext cx="1398" cy="611"/>
            </a:xfrm>
            <a:prstGeom prst="rect">
              <a:avLst/>
            </a:prstGeom>
            <a:solidFill>
              <a:srgbClr val="F79646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974706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4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itchFamily="18" charset="0"/>
                  <a:ea typeface="仿宋_GB2312"/>
                  <a:cs typeface="Times New Roman" pitchFamily="18" charset="0"/>
                </a:rPr>
                <a:t>粉状饲料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92163" name="Oval 3" descr="DSCN1102"/>
            <p:cNvSpPr>
              <a:spLocks noChangeArrowheads="1"/>
            </p:cNvSpPr>
            <p:nvPr/>
          </p:nvSpPr>
          <p:spPr bwMode="auto">
            <a:xfrm>
              <a:off x="3682" y="9990"/>
              <a:ext cx="3793" cy="2737"/>
            </a:xfrm>
            <a:prstGeom prst="ellipse">
              <a:avLst/>
            </a:prstGeom>
            <a:blipFill dpi="0" rotWithShape="1">
              <a:blip r:embed="rId2" cstate="print"/>
              <a:srcRect/>
              <a:stretch>
                <a:fillRect/>
              </a:stretch>
            </a:blipFill>
            <a:ln w="12700">
              <a:solidFill>
                <a:srgbClr val="F79646"/>
              </a:solidFill>
              <a:prstDash val="dash"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162" name="Oval 2"/>
            <p:cNvSpPr>
              <a:spLocks noChangeArrowheads="1"/>
            </p:cNvSpPr>
            <p:nvPr/>
          </p:nvSpPr>
          <p:spPr bwMode="auto">
            <a:xfrm>
              <a:off x="6538" y="9990"/>
              <a:ext cx="3507" cy="2847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F79646"/>
              </a:solidFill>
              <a:prstDash val="dash"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26670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这种饲料的生产设备及工艺均较简单。耗电少，加工成本低。养分含量和采食较均匀。山羊精饲料通常是采用粉状饲料。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9217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92169" name="Group 9"/>
          <p:cNvGrpSpPr>
            <a:grpSpLocks noChangeAspect="1"/>
          </p:cNvGrpSpPr>
          <p:nvPr/>
        </p:nvGrpSpPr>
        <p:grpSpPr bwMode="auto">
          <a:xfrm>
            <a:off x="3491880" y="2060848"/>
            <a:ext cx="5243513" cy="2770188"/>
            <a:chOff x="2242" y="9781"/>
            <a:chExt cx="7159" cy="3781"/>
          </a:xfrm>
        </p:grpSpPr>
        <p:sp>
          <p:nvSpPr>
            <p:cNvPr id="92173" name="AutoShape 13"/>
            <p:cNvSpPr>
              <a:spLocks noChangeAspect="1" noChangeArrowheads="1" noTextEdit="1"/>
            </p:cNvSpPr>
            <p:nvPr/>
          </p:nvSpPr>
          <p:spPr bwMode="auto">
            <a:xfrm>
              <a:off x="2242" y="9781"/>
              <a:ext cx="7159" cy="3781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172" name="Text Box 12"/>
            <p:cNvSpPr txBox="1">
              <a:spLocks noChangeArrowheads="1"/>
            </p:cNvSpPr>
            <p:nvPr/>
          </p:nvSpPr>
          <p:spPr bwMode="auto">
            <a:xfrm>
              <a:off x="5044" y="9903"/>
              <a:ext cx="1398" cy="611"/>
            </a:xfrm>
            <a:prstGeom prst="rect">
              <a:avLst/>
            </a:prstGeom>
            <a:solidFill>
              <a:srgbClr val="8064A2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3F3151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4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itchFamily="18" charset="0"/>
                  <a:ea typeface="仿宋_GB2312" charset="-122"/>
                  <a:cs typeface="Times New Roman" pitchFamily="18" charset="0"/>
                </a:rPr>
                <a:t>颗粒饲料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92171" name="Oval 11" descr="DSCN1108"/>
            <p:cNvSpPr>
              <a:spLocks noChangeArrowheads="1"/>
            </p:cNvSpPr>
            <p:nvPr/>
          </p:nvSpPr>
          <p:spPr bwMode="auto">
            <a:xfrm>
              <a:off x="2533" y="10514"/>
              <a:ext cx="3792" cy="2847"/>
            </a:xfrm>
            <a:prstGeom prst="ellipse">
              <a:avLst/>
            </a:prstGeom>
            <a:blipFill dpi="0" rotWithShape="1">
              <a:blip r:embed="rId3" cstate="print"/>
              <a:srcRect/>
              <a:stretch>
                <a:fillRect/>
              </a:stretch>
            </a:blipFill>
            <a:ln w="12700">
              <a:solidFill>
                <a:srgbClr val="5F497A"/>
              </a:solidFill>
              <a:prstDash val="dash"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170" name="Oval 10"/>
            <p:cNvSpPr>
              <a:spLocks noChangeArrowheads="1"/>
            </p:cNvSpPr>
            <p:nvPr/>
          </p:nvSpPr>
          <p:spPr bwMode="auto">
            <a:xfrm>
              <a:off x="5239" y="10514"/>
              <a:ext cx="3765" cy="2847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8064A2"/>
              </a:solidFill>
              <a:prstDash val="dash"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26670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这种饲料密度大，体积小，便于运输和储藏。可改善适口性，提高采食量。在山羊生产中使用的有精料补充料颗粒、精料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+</a:t>
              </a:r>
              <a:r>
                <a:rPr kumimoji="0" lang="zh-CN" altLang="en-US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优质草粉颗粒、粗饲料颗粒等。</a:t>
              </a: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92181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218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92183" name="Group 23"/>
          <p:cNvGrpSpPr>
            <a:grpSpLocks noChangeAspect="1"/>
          </p:cNvGrpSpPr>
          <p:nvPr/>
        </p:nvGrpSpPr>
        <p:grpSpPr bwMode="auto">
          <a:xfrm>
            <a:off x="323528" y="3861048"/>
            <a:ext cx="5243513" cy="2774950"/>
            <a:chOff x="1800" y="7368"/>
            <a:chExt cx="8258" cy="4369"/>
          </a:xfrm>
        </p:grpSpPr>
        <p:sp>
          <p:nvSpPr>
            <p:cNvPr id="92186" name="AutoShape 26"/>
            <p:cNvSpPr>
              <a:spLocks noChangeAspect="1" noChangeArrowheads="1" noTextEdit="1"/>
            </p:cNvSpPr>
            <p:nvPr/>
          </p:nvSpPr>
          <p:spPr bwMode="auto">
            <a:xfrm>
              <a:off x="1800" y="7368"/>
              <a:ext cx="8258" cy="4369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92185" name="Picture 25" descr="DSC03084"/>
            <p:cNvPicPr>
              <a:picLocks noChangeAspect="1" noChangeArrowheads="1"/>
            </p:cNvPicPr>
            <p:nvPr/>
          </p:nvPicPr>
          <p:blipFill>
            <a:blip r:embed="rId4" cstate="print">
              <a:lum bright="12000"/>
            </a:blip>
            <a:srcRect/>
            <a:stretch>
              <a:fillRect/>
            </a:stretch>
          </p:blipFill>
          <p:spPr bwMode="auto">
            <a:xfrm>
              <a:off x="1800" y="7836"/>
              <a:ext cx="4500" cy="3370"/>
            </a:xfrm>
            <a:prstGeom prst="rect">
              <a:avLst/>
            </a:prstGeom>
            <a:noFill/>
          </p:spPr>
        </p:pic>
        <p:sp>
          <p:nvSpPr>
            <p:cNvPr id="92184" name="Text Box 24"/>
            <p:cNvSpPr txBox="1">
              <a:spLocks noChangeArrowheads="1"/>
            </p:cNvSpPr>
            <p:nvPr/>
          </p:nvSpPr>
          <p:spPr bwMode="auto">
            <a:xfrm>
              <a:off x="5032" y="7509"/>
              <a:ext cx="1613" cy="705"/>
            </a:xfrm>
            <a:prstGeom prst="rect">
              <a:avLst/>
            </a:prstGeom>
            <a:solidFill>
              <a:srgbClr val="4BACC6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205867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4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itchFamily="18" charset="0"/>
                  <a:ea typeface="仿宋_GB2312" charset="-122"/>
                  <a:cs typeface="Times New Roman" pitchFamily="18" charset="0"/>
                </a:rPr>
                <a:t>压扁饲料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92189" name="Oval 29"/>
          <p:cNvSpPr>
            <a:spLocks noChangeArrowheads="1"/>
          </p:cNvSpPr>
          <p:nvPr/>
        </p:nvSpPr>
        <p:spPr bwMode="auto">
          <a:xfrm>
            <a:off x="3059832" y="4437112"/>
            <a:ext cx="2757487" cy="2084388"/>
          </a:xfrm>
          <a:prstGeom prst="ellipse">
            <a:avLst/>
          </a:prstGeom>
          <a:solidFill>
            <a:srgbClr val="FFFFFF"/>
          </a:solidFill>
          <a:ln w="12700" algn="ctr">
            <a:solidFill>
              <a:srgbClr val="4BACC6"/>
            </a:solidFill>
            <a:prstDash val="dash"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压扁饲料可提高饲料的消化和可利用效率，适口性好，并且饲料由于被压成扁平状，表面积增大，消化液可以充分浸透，利于发挥消化酶的作用。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b="1" dirty="0" smtClean="0"/>
              <a:t>3</a:t>
            </a:r>
            <a:r>
              <a:rPr lang="zh-CN" altLang="zh-CN" sz="3600" b="1" dirty="0" smtClean="0"/>
              <a:t>、按不同阶段和性能进行分类</a:t>
            </a:r>
            <a:r>
              <a:rPr lang="zh-CN" altLang="en-US" sz="3600" b="1" dirty="0" smtClean="0"/>
              <a:t>（</a:t>
            </a:r>
            <a:r>
              <a:rPr lang="zh-CN" altLang="zh-CN" sz="3600" b="1" dirty="0" smtClean="0"/>
              <a:t>山羊</a:t>
            </a:r>
            <a:r>
              <a:rPr lang="zh-CN" altLang="en-US" sz="3600" b="1" dirty="0" smtClean="0"/>
              <a:t>）</a:t>
            </a:r>
            <a:endParaRPr lang="zh-CN" altLang="en-US" sz="3600" dirty="0"/>
          </a:p>
        </p:txBody>
      </p:sp>
      <p:sp>
        <p:nvSpPr>
          <p:cNvPr id="9115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1137" name="Diagram 1"/>
          <p:cNvGraphicFramePr>
            <a:graphicFrameLocks/>
          </p:cNvGraphicFramePr>
          <p:nvPr/>
        </p:nvGraphicFramePr>
        <p:xfrm>
          <a:off x="1071538" y="1428736"/>
          <a:ext cx="6643734" cy="4786346"/>
        </p:xfrm>
        <a:graphic>
          <a:graphicData uri="http://schemas.openxmlformats.org/drawingml/2006/compatibility">
            <com:legacyDrawing xmlns:com="http://schemas.openxmlformats.org/drawingml/2006/compatibility" spid="_x0000_s9113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2132856"/>
            <a:ext cx="8229600" cy="1143000"/>
          </a:xfrm>
        </p:spPr>
        <p:txBody>
          <a:bodyPr/>
          <a:lstStyle/>
          <a:p>
            <a:r>
              <a:rPr lang="zh-CN" altLang="en-US" b="1" dirty="0" smtClean="0"/>
              <a:t>（二）肉</a:t>
            </a:r>
            <a:r>
              <a:rPr lang="zh-CN" altLang="zh-CN" b="1" dirty="0" smtClean="0"/>
              <a:t>羊</a:t>
            </a:r>
            <a:r>
              <a:rPr lang="zh-CN" altLang="en-US" b="1" dirty="0" smtClean="0"/>
              <a:t>日粮配合方法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1" descr="C:\Documents and Settings\Administrator\Application Data\Tencent\Users\767962926\QQ\WinTemp\RichOle\2VSSQX]}8819P]A_OV[W21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2708920"/>
            <a:ext cx="6336704" cy="3265673"/>
          </a:xfrm>
          <a:prstGeom prst="rect">
            <a:avLst/>
          </a:prstGeom>
          <a:noFill/>
        </p:spPr>
      </p:pic>
      <p:pic>
        <p:nvPicPr>
          <p:cNvPr id="39939" name="Picture 3" descr="C:\Documents and Settings\Administrator\Application Data\Tencent\Users\767962926\QQ\WinTemp\RichOle\YBH(J1QYKWKCO6N[D7@L$(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620688"/>
            <a:ext cx="8958119" cy="11521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91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857364"/>
            <a:ext cx="2857500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918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4191000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9191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571480"/>
            <a:ext cx="1965327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9192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86116" y="4000504"/>
            <a:ext cx="198120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9193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10" y="4786322"/>
            <a:ext cx="21336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9194" name="Picture 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86600" y="2438400"/>
            <a:ext cx="1676400" cy="138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357158" y="642918"/>
            <a:ext cx="4206601" cy="461665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r>
              <a:rPr lang="zh-CN" altLang="en-US" sz="2400" b="1" dirty="0" smtClean="0"/>
              <a:t>中国的羊用来产肉还是产毛？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Picture 1" descr="C:\Documents and Settings\Administrator\Application Data\Tencent\Users\767962926\QQ\WinTemp\RichOle\M}9DA%WENS1SHT34UR0RO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0648"/>
            <a:ext cx="8752300" cy="460851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668344" y="1310571"/>
            <a:ext cx="504056" cy="276999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牛羊</a:t>
            </a:r>
            <a:endParaRPr lang="zh-CN" altLang="en-US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36296" y="2204864"/>
            <a:ext cx="576064" cy="276999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牛羊</a:t>
            </a:r>
            <a:endParaRPr lang="zh-CN" altLang="en-US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b="1" dirty="0" smtClean="0"/>
              <a:t>日粮配</a:t>
            </a:r>
            <a:r>
              <a:rPr lang="zh-CN" altLang="en-US" b="1" dirty="0" smtClean="0"/>
              <a:t>制</a:t>
            </a:r>
            <a:r>
              <a:rPr lang="zh-CN" altLang="zh-CN" b="1" dirty="0" smtClean="0"/>
              <a:t>的程序</a:t>
            </a:r>
            <a:r>
              <a:rPr lang="zh-CN" altLang="zh-CN" dirty="0" smtClean="0"/>
              <a:t/>
            </a:r>
            <a:br>
              <a:rPr lang="zh-CN" altLang="zh-CN" dirty="0" smtClean="0"/>
            </a:br>
            <a:endParaRPr lang="zh-CN" altLang="en-US" dirty="0"/>
          </a:p>
        </p:txBody>
      </p:sp>
      <p:pic>
        <p:nvPicPr>
          <p:cNvPr id="4" name="Picture 1" descr="C:\Documents and Settings\Administrator\Application Data\Tencent\Users\767962926\QQ\WinTemp\RichOle\BFP9WZO~BSU`E})W1RW1}PH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142984"/>
            <a:ext cx="8232794" cy="50006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肉牛饲料配方实例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玉米秸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白酒糟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豆粕型日粮体重：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150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千克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51523" y="1700808"/>
          <a:ext cx="8640956" cy="4320485"/>
        </p:xfrm>
        <a:graphic>
          <a:graphicData uri="http://schemas.openxmlformats.org/drawingml/2006/table">
            <a:tbl>
              <a:tblPr/>
              <a:tblGrid>
                <a:gridCol w="1537798"/>
                <a:gridCol w="878742"/>
                <a:gridCol w="766972"/>
                <a:gridCol w="909574"/>
                <a:gridCol w="909574"/>
                <a:gridCol w="909574"/>
                <a:gridCol w="909574"/>
                <a:gridCol w="909574"/>
                <a:gridCol w="909574"/>
              </a:tblGrid>
              <a:tr h="332345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zh-CN" altLang="en-US" sz="1600" b="1" i="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 日粮组成及营养水平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  精料混合料配方（％）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3234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预期增重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KG/D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0.9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1.2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预期增重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0.9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1.2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234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玉米秸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%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65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60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55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玉米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2.86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10.75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16.22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234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混合精料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%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35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40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45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麸皮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234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精粗比例 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%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35/65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40/60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45/55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豆粕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48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47.5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44.44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234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干物质进食量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KG/D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3.7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4.54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5.16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玉米酒糟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42.86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37.5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33.33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234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风干物质进食量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KG/D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4.08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5.01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5.69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磷酸氢钙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2.86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1.25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3.33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234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综合净能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MJ/D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4.86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5.15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5.3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 石粉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1.25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234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粗蛋白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%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12.76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13.79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14.27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食盐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1.43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1.11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234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可消化粗蛋白 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%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　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　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　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预混料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0.57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1.25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0.44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234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钙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%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0.72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0.6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0.79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碳酸氢钠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1.43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1.11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234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磷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%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0.26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0.23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0.32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　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　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　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　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234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食盐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%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　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100.01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100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99.98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玉米秸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白酒糟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豆粕型日粮体重：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千克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323525" y="1772816"/>
          <a:ext cx="8352931" cy="4032444"/>
        </p:xfrm>
        <a:graphic>
          <a:graphicData uri="http://schemas.openxmlformats.org/drawingml/2006/table">
            <a:tbl>
              <a:tblPr/>
              <a:tblGrid>
                <a:gridCol w="1584179"/>
                <a:gridCol w="720080"/>
                <a:gridCol w="773136"/>
                <a:gridCol w="879256"/>
                <a:gridCol w="879256"/>
                <a:gridCol w="879256"/>
                <a:gridCol w="879256"/>
                <a:gridCol w="879256"/>
                <a:gridCol w="879256"/>
              </a:tblGrid>
              <a:tr h="310188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zh-CN" altLang="en-US" sz="1600" b="1" i="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 日粮组成及营养水平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  精料混合料配方（％）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1018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预期增重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KG/D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0.9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1.2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预期增重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0.9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1.2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18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玉米秸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%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70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60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55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玉米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16.5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24.89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18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混合精料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%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30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40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45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麸皮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18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精粗比例 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%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30/70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40/60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45/55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豆粕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44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40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36.67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18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干物质进食量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KG/D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4.44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5.34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6.03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白酒糟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50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37.5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33.3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18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风干物质进食量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KG/D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4.9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5.9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6.67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磷酸氢钙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2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3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2.44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18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综合净能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MJ/D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4.63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5.06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5.3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1" i="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 石粉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18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粗蛋白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%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11.31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12.67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13.07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食盐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1.67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1.25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1.11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18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可消化粗蛋白 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%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　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　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　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预混料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0.67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0.44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18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钙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%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0.65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0.74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0.7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碳酸氢钠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1.67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1.25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1.11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18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磷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%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0.22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0.28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0.28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　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　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　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　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18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食盐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%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　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100.01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100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99.96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玉米秸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白酒糟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豆粕型日粮体重：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300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千克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51522" y="1628800"/>
          <a:ext cx="8640956" cy="4608513"/>
        </p:xfrm>
        <a:graphic>
          <a:graphicData uri="http://schemas.openxmlformats.org/drawingml/2006/table">
            <a:tbl>
              <a:tblPr/>
              <a:tblGrid>
                <a:gridCol w="1502775"/>
                <a:gridCol w="901666"/>
                <a:gridCol w="779071"/>
                <a:gridCol w="909574"/>
                <a:gridCol w="909574"/>
                <a:gridCol w="909574"/>
                <a:gridCol w="909574"/>
                <a:gridCol w="909574"/>
                <a:gridCol w="909574"/>
              </a:tblGrid>
              <a:tr h="354501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zh-CN" altLang="en-US" sz="1600" b="1" i="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 日粮组成及营养水平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  精料混合料配方（％）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54501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预期增重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KG/D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0.9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1.2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预期增重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0.9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1.2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501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玉米秸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%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60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50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40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玉米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19.75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46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55.8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501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混合精料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%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40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50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60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麸皮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501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精粗比例 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%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40/60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50/50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60/40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豆粕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37.5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19.2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15.8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501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干物质进食量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KG/D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5.79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6.85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7.64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白酒糟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37.5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30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25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501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风干物质进食量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KG/D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6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7.61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8.52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磷酸氢钙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2.25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32.4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1.3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501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综合净能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MJ/D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5.07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5.45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5.93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 石粉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501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粗蛋白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%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12.34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10.83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11.25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食盐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1.25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0.8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501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可消化粗蛋白 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%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　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　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　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预混料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0.4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0.3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501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钙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%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0.67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0.8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0.54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碳酸氢钠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1.25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0.8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501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磷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%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0.25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0.28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0.25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　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　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　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　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501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食盐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%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　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100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130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99.8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玉米秸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白酒糟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豆粕型日粮体重：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400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千克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323525" y="1556792"/>
          <a:ext cx="8424941" cy="4464499"/>
        </p:xfrm>
        <a:graphic>
          <a:graphicData uri="http://schemas.openxmlformats.org/drawingml/2006/table">
            <a:tbl>
              <a:tblPr/>
              <a:tblGrid>
                <a:gridCol w="1465206"/>
                <a:gridCol w="879124"/>
                <a:gridCol w="759595"/>
                <a:gridCol w="886836"/>
                <a:gridCol w="886836"/>
                <a:gridCol w="886836"/>
                <a:gridCol w="886836"/>
                <a:gridCol w="886836"/>
                <a:gridCol w="886836"/>
              </a:tblGrid>
              <a:tr h="343423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zh-CN" altLang="en-US" sz="1600" b="1" i="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 日粮组成及营养水平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  精料混合料配方（％）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34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预期增重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KG/D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0.9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1.2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预期增重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0.9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1.2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4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玉米秸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%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55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45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35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玉米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46.7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56.4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64.8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4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混合精料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%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45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55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65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麸皮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4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精粗比例 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%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45/55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55/45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65/35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豆粕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15.6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12.7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9.2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4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干物质进食量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KG/D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7.06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8.26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9.17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白酒糟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33.3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27.3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23.1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4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风干物质进食量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KG/D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7.85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9.21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10.26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磷酸氢钙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1.8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1.5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1.1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4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综合净能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MJ/D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5.23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5.68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6.13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 石粉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4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粗蛋白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%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9.73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10.15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10.23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食盐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1.1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0.9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0.8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4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可消化粗蛋白 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%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　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　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　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预混料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0.4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0.4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0.3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4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钙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%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0.61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0.56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0.49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碳酸氢钠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1.1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0.9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0.8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4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磷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%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0.24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0.24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0.24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　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　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　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　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4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食盐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%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　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100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100.1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100.1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玉米秸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白酒糟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豆粕型日粮体重：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500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千克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323529" y="1700808"/>
          <a:ext cx="8280918" cy="4464499"/>
        </p:xfrm>
        <a:graphic>
          <a:graphicData uri="http://schemas.openxmlformats.org/drawingml/2006/table">
            <a:tbl>
              <a:tblPr/>
              <a:tblGrid>
                <a:gridCol w="1656184"/>
                <a:gridCol w="720080"/>
                <a:gridCol w="765558"/>
                <a:gridCol w="856516"/>
                <a:gridCol w="856516"/>
                <a:gridCol w="856516"/>
                <a:gridCol w="856516"/>
                <a:gridCol w="856516"/>
                <a:gridCol w="856516"/>
              </a:tblGrid>
              <a:tr h="343423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zh-CN" altLang="en-US" sz="1600" b="1" i="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 日粮组成及营养水平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  精料混合料配方（％）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34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预期增重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KG/D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0.9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1.2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预期增重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0.9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1.2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4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玉米秸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%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50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45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30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玉米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54.8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60.2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71.43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4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混合精料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%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50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55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70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麸皮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4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精粗比例 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%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50/50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55/45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70/30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豆粕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11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9.1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4.57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4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干物质进食量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KG/D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8.25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9.61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10.62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白酒糟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30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27.3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21.43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4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风干物质进食量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KG/D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9.19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10.73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11.91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磷酸氢钙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1.8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1.3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0.86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4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综合净能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MJ/D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5.43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5.67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6.34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 石粉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4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粗蛋白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%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9.4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9.45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9.46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食盐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0.9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0.71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4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可消化粗蛋白 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%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　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　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　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预混料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0.4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0.4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0.29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4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钙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%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0.6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0.54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0.44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碳酸氢钠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0.9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0.71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4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磷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%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0.25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0.23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0.23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　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　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　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　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4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食盐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%</a:t>
                      </a:r>
                    </a:p>
                  </a:txBody>
                  <a:tcPr marL="8912" marR="8912" marT="89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0.5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　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100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100.1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600" b="1" i="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宋体"/>
                        </a:rPr>
                        <a:t>100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山羊饲料配方实例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 smtClean="0"/>
              <a:t>山羊典型日粮配方</a:t>
            </a:r>
            <a:r>
              <a:rPr lang="zh-CN" altLang="en-US" b="1" dirty="0" smtClean="0"/>
              <a:t>（</a:t>
            </a:r>
            <a:r>
              <a:rPr lang="en-US" altLang="zh-CN" b="1" dirty="0" smtClean="0"/>
              <a:t>1</a:t>
            </a:r>
            <a:r>
              <a:rPr lang="zh-CN" altLang="en-US" b="1" dirty="0" smtClean="0"/>
              <a:t>）</a:t>
            </a:r>
            <a:endParaRPr lang="zh-CN" altLang="zh-CN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683568" y="1714488"/>
          <a:ext cx="7632848" cy="4876800"/>
        </p:xfrm>
        <a:graphic>
          <a:graphicData uri="http://schemas.openxmlformats.org/drawingml/2006/table">
            <a:tbl>
              <a:tblPr/>
              <a:tblGrid>
                <a:gridCol w="1071651"/>
                <a:gridCol w="1312850"/>
                <a:gridCol w="1312850"/>
                <a:gridCol w="1312850"/>
                <a:gridCol w="1312850"/>
                <a:gridCol w="1309797"/>
              </a:tblGrid>
              <a:tr h="2149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latin typeface="Times New Roman"/>
                          <a:ea typeface="宋体"/>
                          <a:cs typeface="宋体"/>
                        </a:rPr>
                        <a:t>配方编号</a:t>
                      </a:r>
                      <a:endParaRPr lang="zh-CN" sz="16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宋体"/>
                          <a:ea typeface="宋体"/>
                          <a:cs typeface="宋体"/>
                        </a:rPr>
                        <a:t>1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宋体"/>
                          <a:ea typeface="宋体"/>
                          <a:cs typeface="宋体"/>
                        </a:rPr>
                        <a:t>2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宋体"/>
                          <a:ea typeface="宋体"/>
                          <a:cs typeface="宋体"/>
                        </a:rPr>
                        <a:t>3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宋体"/>
                          <a:ea typeface="宋体"/>
                          <a:cs typeface="宋体"/>
                        </a:rPr>
                        <a:t>4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宋体"/>
                          <a:ea typeface="宋体"/>
                          <a:cs typeface="宋体"/>
                        </a:rPr>
                        <a:t>5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91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latin typeface="Times New Roman"/>
                          <a:ea typeface="宋体"/>
                          <a:cs typeface="宋体"/>
                        </a:rPr>
                        <a:t>玉米青贮</a:t>
                      </a:r>
                      <a:endParaRPr lang="zh-CN" sz="16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71.95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latin typeface="宋体"/>
                          <a:ea typeface="宋体"/>
                          <a:cs typeface="宋体"/>
                        </a:rPr>
                        <a:t>56.74</a:t>
                      </a:r>
                      <a:endParaRPr lang="zh-CN" sz="16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50.64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41.33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67.48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91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latin typeface="Times New Roman"/>
                          <a:ea typeface="宋体"/>
                          <a:cs typeface="宋体"/>
                        </a:rPr>
                        <a:t>羊草</a:t>
                      </a:r>
                      <a:endParaRPr lang="zh-CN" sz="16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11.24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91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1" kern="0">
                          <a:latin typeface="Times New Roman"/>
                          <a:ea typeface="宋体"/>
                          <a:cs typeface="宋体"/>
                        </a:rPr>
                        <a:t>花生秧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12.82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91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latin typeface="Times New Roman"/>
                          <a:ea typeface="宋体"/>
                          <a:cs typeface="宋体"/>
                        </a:rPr>
                        <a:t>地瓜秧</a:t>
                      </a:r>
                      <a:endParaRPr lang="zh-CN" sz="16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13.33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91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1" kern="0">
                          <a:latin typeface="Times New Roman"/>
                          <a:ea typeface="宋体"/>
                          <a:cs typeface="宋体"/>
                        </a:rPr>
                        <a:t>苜蓿草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6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4.85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91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latin typeface="Times New Roman"/>
                          <a:ea typeface="宋体"/>
                          <a:cs typeface="宋体"/>
                        </a:rPr>
                        <a:t>精料</a:t>
                      </a:r>
                      <a:endParaRPr lang="zh-CN" sz="16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28.05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32.02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36.54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45.33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27.67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91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latin typeface="Times New Roman"/>
                          <a:ea typeface="宋体"/>
                          <a:cs typeface="宋体"/>
                        </a:rPr>
                        <a:t>合计</a:t>
                      </a:r>
                      <a:endParaRPr lang="zh-CN" sz="16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100.00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100.00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100.00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100.00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latin typeface="宋体"/>
                          <a:ea typeface="宋体"/>
                          <a:cs typeface="宋体"/>
                        </a:rPr>
                        <a:t>100.00</a:t>
                      </a:r>
                      <a:endParaRPr lang="zh-CN" sz="16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91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latin typeface="Times New Roman"/>
                          <a:ea typeface="宋体"/>
                          <a:cs typeface="宋体"/>
                        </a:rPr>
                        <a:t>精料成分</a:t>
                      </a:r>
                      <a:endParaRPr lang="zh-CN" sz="16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indent="1873885" algn="just">
                        <a:spcAft>
                          <a:spcPts val="0"/>
                        </a:spcAft>
                      </a:pPr>
                      <a:r>
                        <a:rPr lang="zh-CN" sz="1600" b="1" kern="0">
                          <a:latin typeface="Times New Roman"/>
                          <a:ea typeface="宋体"/>
                          <a:cs typeface="宋体"/>
                        </a:rPr>
                        <a:t>比例</a:t>
                      </a:r>
                      <a:r>
                        <a:rPr lang="en-US" sz="1600" b="1" kern="0">
                          <a:latin typeface="Times New Roman"/>
                          <a:ea typeface="宋体"/>
                          <a:cs typeface="宋体"/>
                        </a:rPr>
                        <a:t>%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1491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latin typeface="Times New Roman"/>
                          <a:ea typeface="宋体"/>
                          <a:cs typeface="宋体"/>
                        </a:rPr>
                        <a:t>玉米</a:t>
                      </a:r>
                      <a:endParaRPr lang="zh-CN" sz="16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91.62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91.44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96.87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95.03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97.07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91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latin typeface="Times New Roman"/>
                          <a:ea typeface="宋体"/>
                          <a:cs typeface="宋体"/>
                        </a:rPr>
                        <a:t>豆粕</a:t>
                      </a:r>
                      <a:endParaRPr lang="zh-CN" sz="16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4.67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latin typeface="宋体"/>
                          <a:ea typeface="宋体"/>
                          <a:cs typeface="宋体"/>
                        </a:rPr>
                        <a:t>4.36</a:t>
                      </a:r>
                      <a:endParaRPr lang="zh-CN" sz="16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0.00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2.31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0.00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91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latin typeface="Times New Roman"/>
                          <a:ea typeface="宋体"/>
                          <a:cs typeface="宋体"/>
                        </a:rPr>
                        <a:t>棉籽粕</a:t>
                      </a:r>
                      <a:endParaRPr lang="zh-CN" sz="16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0.00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0.00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0.00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0.00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0.00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91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latin typeface="Times New Roman"/>
                          <a:ea typeface="宋体"/>
                          <a:cs typeface="宋体"/>
                        </a:rPr>
                        <a:t>麸皮</a:t>
                      </a:r>
                      <a:endParaRPr lang="zh-CN" sz="16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0.00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0.00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latin typeface="宋体"/>
                          <a:ea typeface="宋体"/>
                          <a:cs typeface="宋体"/>
                        </a:rPr>
                        <a:t>0.00</a:t>
                      </a:r>
                      <a:endParaRPr lang="zh-CN" sz="16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0.00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0.00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91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latin typeface="Times New Roman"/>
                          <a:ea typeface="宋体"/>
                          <a:cs typeface="宋体"/>
                        </a:rPr>
                        <a:t>食盐</a:t>
                      </a:r>
                      <a:endParaRPr lang="zh-CN" sz="16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0.72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0.78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0.72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0.66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0.78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91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latin typeface="Times New Roman"/>
                          <a:ea typeface="宋体"/>
                          <a:cs typeface="宋体"/>
                        </a:rPr>
                        <a:t>磷酸氢钙</a:t>
                      </a:r>
                      <a:endParaRPr lang="zh-CN" sz="16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1.08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1.45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1.58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1.23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1.24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91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latin typeface="Times New Roman"/>
                          <a:ea typeface="宋体"/>
                          <a:cs typeface="宋体"/>
                        </a:rPr>
                        <a:t>石粉</a:t>
                      </a:r>
                      <a:endParaRPr lang="zh-CN" sz="16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1.08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1.05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0.00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0.00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0.00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91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latin typeface="Times New Roman"/>
                          <a:ea typeface="宋体"/>
                          <a:cs typeface="宋体"/>
                        </a:rPr>
                        <a:t>预混料</a:t>
                      </a:r>
                      <a:endParaRPr lang="zh-CN" sz="16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0.83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0.91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0.83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0.77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0.91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91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latin typeface="Times New Roman"/>
                          <a:ea typeface="宋体"/>
                          <a:cs typeface="宋体"/>
                        </a:rPr>
                        <a:t>精料合计</a:t>
                      </a:r>
                      <a:endParaRPr lang="zh-CN" sz="16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100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100.00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100.00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100.00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100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05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latin typeface="Times New Roman"/>
                          <a:ea typeface="宋体"/>
                          <a:cs typeface="宋体"/>
                        </a:rPr>
                        <a:t>说明</a:t>
                      </a:r>
                      <a:endParaRPr lang="zh-CN" sz="16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indent="334645" algn="just"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latin typeface="宋体"/>
                          <a:ea typeface="宋体"/>
                          <a:cs typeface="宋体"/>
                        </a:rPr>
                        <a:t>1</a:t>
                      </a:r>
                      <a:r>
                        <a:rPr lang="zh-CN" sz="1600" b="1" kern="0" dirty="0">
                          <a:latin typeface="Times New Roman"/>
                          <a:ea typeface="宋体"/>
                          <a:cs typeface="宋体"/>
                        </a:rPr>
                        <a:t>、玉米青贮为玉米秸秆</a:t>
                      </a:r>
                      <a:r>
                        <a:rPr lang="zh-CN" sz="1600" b="1" kern="0" dirty="0" smtClean="0">
                          <a:latin typeface="Times New Roman"/>
                          <a:ea typeface="宋体"/>
                          <a:cs typeface="宋体"/>
                        </a:rPr>
                        <a:t>青贮</a:t>
                      </a:r>
                      <a:endParaRPr lang="en-US" altLang="zh-CN" sz="1600" b="0" kern="100" dirty="0" smtClean="0">
                        <a:latin typeface="Times New Roman"/>
                        <a:ea typeface="宋体"/>
                        <a:cs typeface="+mn-cs"/>
                      </a:endParaRPr>
                    </a:p>
                    <a:p>
                      <a:pPr indent="334645" algn="just">
                        <a:spcAft>
                          <a:spcPts val="0"/>
                        </a:spcAft>
                      </a:pPr>
                      <a:r>
                        <a:rPr lang="en-US" sz="1600" b="1" kern="0" dirty="0" smtClean="0">
                          <a:latin typeface="宋体"/>
                          <a:ea typeface="宋体"/>
                          <a:cs typeface="宋体"/>
                        </a:rPr>
                        <a:t>2</a:t>
                      </a:r>
                      <a:r>
                        <a:rPr lang="zh-CN" sz="1600" b="1" kern="0" dirty="0">
                          <a:latin typeface="Times New Roman"/>
                          <a:ea typeface="宋体"/>
                          <a:cs typeface="宋体"/>
                        </a:rPr>
                        <a:t>、此配方可满足妊娠母羊体重，妊娠期</a:t>
                      </a:r>
                      <a:r>
                        <a:rPr lang="en-US" sz="1600" b="1" kern="0" dirty="0">
                          <a:latin typeface="Times New Roman"/>
                          <a:ea typeface="宋体"/>
                          <a:cs typeface="宋体"/>
                        </a:rPr>
                        <a:t>1-90</a:t>
                      </a:r>
                      <a:r>
                        <a:rPr lang="zh-CN" sz="1600" b="1" kern="0" dirty="0">
                          <a:latin typeface="Times New Roman"/>
                          <a:ea typeface="宋体"/>
                          <a:cs typeface="宋体"/>
                        </a:rPr>
                        <a:t>天的营养需要量</a:t>
                      </a:r>
                      <a:endParaRPr lang="zh-CN" sz="16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611560" y="1285860"/>
            <a:ext cx="64087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zh-CN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妊娠母羊配方实例（</a:t>
            </a: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%</a:t>
            </a:r>
            <a: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6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000240"/>
            <a:ext cx="2819400" cy="212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16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357166"/>
            <a:ext cx="2590800" cy="166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16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12" y="2500306"/>
            <a:ext cx="2667000" cy="167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167" name="Picture 7" descr="D:\肉牛照片\肉牛-4.BMP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14744" y="1571612"/>
            <a:ext cx="2590800" cy="212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1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34" y="4495800"/>
            <a:ext cx="21463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86446" y="4643446"/>
            <a:ext cx="3019435" cy="1806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214282" y="785794"/>
            <a:ext cx="4206601" cy="461665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r>
              <a:rPr lang="zh-CN" altLang="en-US" sz="2400" b="1" dirty="0" smtClean="0"/>
              <a:t>中国的牛用来产肉还是产奶？</a:t>
            </a:r>
            <a:endParaRPr lang="zh-CN" altLang="en-US" sz="2400" b="1" dirty="0"/>
          </a:p>
        </p:txBody>
      </p:sp>
      <p:pic>
        <p:nvPicPr>
          <p:cNvPr id="13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857488" y="4572008"/>
            <a:ext cx="24384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 smtClean="0"/>
              <a:t>山羊典型日粮配方</a:t>
            </a:r>
            <a:r>
              <a:rPr lang="zh-CN" altLang="en-US" b="1" dirty="0" smtClean="0"/>
              <a:t>（</a:t>
            </a:r>
            <a:r>
              <a:rPr lang="en-US" altLang="zh-CN" b="1" dirty="0" smtClean="0"/>
              <a:t>2</a:t>
            </a:r>
            <a:r>
              <a:rPr lang="zh-CN" altLang="en-US" b="1" dirty="0" smtClean="0"/>
              <a:t>）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95536" y="1571612"/>
          <a:ext cx="8352927" cy="5206303"/>
        </p:xfrm>
        <a:graphic>
          <a:graphicData uri="http://schemas.openxmlformats.org/drawingml/2006/table">
            <a:tbl>
              <a:tblPr/>
              <a:tblGrid>
                <a:gridCol w="1108796"/>
                <a:gridCol w="1236707"/>
                <a:gridCol w="1501856"/>
                <a:gridCol w="1501856"/>
                <a:gridCol w="1501856"/>
                <a:gridCol w="1501856"/>
              </a:tblGrid>
              <a:tr h="3135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latin typeface="Times New Roman"/>
                          <a:ea typeface="宋体"/>
                          <a:cs typeface="宋体"/>
                        </a:rPr>
                        <a:t>配方编号</a:t>
                      </a:r>
                      <a:endParaRPr lang="zh-CN" sz="1600" kern="100" dirty="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宋体"/>
                          <a:ea typeface="宋体"/>
                          <a:cs typeface="宋体"/>
                        </a:rPr>
                        <a:t>1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宋体"/>
                          <a:ea typeface="宋体"/>
                          <a:cs typeface="宋体"/>
                        </a:rPr>
                        <a:t>2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宋体"/>
                          <a:ea typeface="宋体"/>
                          <a:cs typeface="宋体"/>
                        </a:rPr>
                        <a:t>3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宋体"/>
                          <a:ea typeface="宋体"/>
                          <a:cs typeface="宋体"/>
                        </a:rPr>
                        <a:t>4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宋体"/>
                          <a:ea typeface="宋体"/>
                          <a:cs typeface="宋体"/>
                        </a:rPr>
                        <a:t>5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5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latin typeface="Times New Roman"/>
                          <a:ea typeface="宋体"/>
                          <a:cs typeface="宋体"/>
                        </a:rPr>
                        <a:t>玉米青贮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latin typeface="宋体"/>
                          <a:ea typeface="宋体"/>
                          <a:cs typeface="宋体"/>
                        </a:rPr>
                        <a:t>85.30 </a:t>
                      </a:r>
                      <a:endParaRPr lang="zh-CN" sz="1600" kern="100" dirty="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latin typeface="宋体"/>
                          <a:ea typeface="宋体"/>
                          <a:cs typeface="宋体"/>
                        </a:rPr>
                        <a:t>76.37 </a:t>
                      </a:r>
                      <a:endParaRPr lang="zh-CN" sz="1600" kern="100" dirty="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76.37 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72.27 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80.36 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2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latin typeface="Times New Roman"/>
                          <a:ea typeface="宋体"/>
                          <a:cs typeface="宋体"/>
                        </a:rPr>
                        <a:t>羊草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8.44 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2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latin typeface="Times New Roman"/>
                          <a:ea typeface="宋体"/>
                          <a:cs typeface="宋体"/>
                        </a:rPr>
                        <a:t>花生秧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8.44 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2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latin typeface="Times New Roman"/>
                          <a:ea typeface="宋体"/>
                          <a:cs typeface="宋体"/>
                        </a:rPr>
                        <a:t>地瓜秧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9.09 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2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latin typeface="Times New Roman"/>
                          <a:ea typeface="宋体"/>
                          <a:cs typeface="宋体"/>
                        </a:rPr>
                        <a:t>苜蓿草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7.64 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2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latin typeface="Times New Roman"/>
                          <a:ea typeface="宋体"/>
                          <a:cs typeface="宋体"/>
                        </a:rPr>
                        <a:t>精料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14.70 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15.19 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15.19 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18.64 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12.00 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2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latin typeface="Times New Roman"/>
                          <a:ea typeface="宋体"/>
                          <a:cs typeface="宋体"/>
                        </a:rPr>
                        <a:t>合计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100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100.00 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100.00 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100.00 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100.00 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2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latin typeface="Times New Roman"/>
                          <a:ea typeface="宋体"/>
                          <a:cs typeface="宋体"/>
                        </a:rPr>
                        <a:t>原料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latin typeface="Times New Roman"/>
                          <a:ea typeface="宋体"/>
                          <a:cs typeface="宋体"/>
                        </a:rPr>
                        <a:t>比例</a:t>
                      </a:r>
                      <a:r>
                        <a:rPr lang="en-US" sz="1600" b="1" kern="0">
                          <a:latin typeface="Times New Roman"/>
                          <a:ea typeface="宋体"/>
                          <a:cs typeface="宋体"/>
                        </a:rPr>
                        <a:t>/%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772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latin typeface="Times New Roman"/>
                          <a:ea typeface="宋体"/>
                          <a:cs typeface="宋体"/>
                        </a:rPr>
                        <a:t>玉米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58.75 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54.14 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60.86 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63.00 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67.56 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2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latin typeface="Times New Roman"/>
                          <a:ea typeface="宋体"/>
                          <a:cs typeface="宋体"/>
                        </a:rPr>
                        <a:t>豆粕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37.50 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41.14 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35.20 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33.80 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29.06 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5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latin typeface="Times New Roman"/>
                          <a:ea typeface="宋体"/>
                          <a:cs typeface="宋体"/>
                        </a:rPr>
                        <a:t>棉籽粕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0.00 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0.00 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0.00 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0.00 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0.00 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2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latin typeface="Times New Roman"/>
                          <a:ea typeface="宋体"/>
                          <a:cs typeface="宋体"/>
                        </a:rPr>
                        <a:t>麸皮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0.00 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0.00 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0.00 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0.00 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0.00 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2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latin typeface="Times New Roman"/>
                          <a:ea typeface="宋体"/>
                          <a:cs typeface="宋体"/>
                        </a:rPr>
                        <a:t>食盐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1.08 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1.23 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1.23 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1.08 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1.34 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5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latin typeface="Times New Roman"/>
                          <a:ea typeface="宋体"/>
                          <a:cs typeface="宋体"/>
                        </a:rPr>
                        <a:t>磷酸氢钙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0.38 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0.86 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1.29 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0.88 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0.47 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6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latin typeface="Times New Roman"/>
                          <a:ea typeface="宋体"/>
                          <a:cs typeface="宋体"/>
                        </a:rPr>
                        <a:t>石粉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1.05 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1.20 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0.00 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0.00 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0.00 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2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latin typeface="Times New Roman"/>
                          <a:ea typeface="宋体"/>
                          <a:cs typeface="宋体"/>
                        </a:rPr>
                        <a:t>预混料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1.25 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1.43 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1.43 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1.25 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1.56 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5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latin typeface="Times New Roman"/>
                          <a:ea typeface="宋体"/>
                          <a:cs typeface="宋体"/>
                        </a:rPr>
                        <a:t>精料合计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100.00 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100.00 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100.00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100.00 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100.00 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5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latin typeface="Times New Roman"/>
                          <a:ea typeface="宋体"/>
                          <a:cs typeface="宋体"/>
                        </a:rPr>
                        <a:t>备注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latin typeface="宋体"/>
                          <a:ea typeface="宋体"/>
                          <a:cs typeface="宋体"/>
                        </a:rPr>
                        <a:t>1</a:t>
                      </a:r>
                      <a:r>
                        <a:rPr lang="zh-CN" sz="1600" b="1" kern="0" dirty="0">
                          <a:latin typeface="Times New Roman"/>
                          <a:ea typeface="宋体"/>
                          <a:cs typeface="宋体"/>
                        </a:rPr>
                        <a:t>、玉米青贮为玉米秸秆</a:t>
                      </a:r>
                      <a:r>
                        <a:rPr lang="zh-CN" sz="1600" b="1" kern="0" dirty="0" smtClean="0">
                          <a:latin typeface="Times New Roman"/>
                          <a:ea typeface="宋体"/>
                          <a:cs typeface="宋体"/>
                        </a:rPr>
                        <a:t>青贮</a:t>
                      </a:r>
                      <a:endParaRPr lang="en-US" altLang="zh-CN" sz="1600" b="0" kern="100" dirty="0" smtClean="0">
                        <a:latin typeface="Times New Roman"/>
                        <a:ea typeface="宋体"/>
                        <a:cs typeface="+mn-cs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kern="0" dirty="0" smtClean="0">
                          <a:latin typeface="宋体"/>
                          <a:ea typeface="宋体"/>
                          <a:cs typeface="宋体"/>
                        </a:rPr>
                        <a:t>2</a:t>
                      </a:r>
                      <a:r>
                        <a:rPr lang="zh-CN" sz="1600" b="1" kern="0" dirty="0">
                          <a:latin typeface="Times New Roman"/>
                          <a:ea typeface="宋体"/>
                          <a:cs typeface="宋体"/>
                        </a:rPr>
                        <a:t>、此配方可满足泌乳前期母山羊，体重，泌乳量</a:t>
                      </a:r>
                      <a:r>
                        <a:rPr lang="en-US" sz="1600" b="1" kern="0" dirty="0">
                          <a:latin typeface="Times New Roman"/>
                          <a:ea typeface="宋体"/>
                          <a:cs typeface="宋体"/>
                        </a:rPr>
                        <a:t>/d</a:t>
                      </a:r>
                      <a:r>
                        <a:rPr lang="zh-CN" sz="1600" b="1" kern="0" dirty="0">
                          <a:latin typeface="Times New Roman"/>
                          <a:ea typeface="宋体"/>
                          <a:cs typeface="宋体"/>
                        </a:rPr>
                        <a:t>的营养需要量</a:t>
                      </a:r>
                      <a:endParaRPr lang="zh-CN" sz="1600" kern="100" dirty="0">
                        <a:latin typeface="Times New Roman"/>
                        <a:ea typeface="宋体"/>
                      </a:endParaRPr>
                    </a:p>
                  </a:txBody>
                  <a:tcPr marL="67266" marR="672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8305" name="Rectangle 1"/>
          <p:cNvSpPr>
            <a:spLocks noChangeArrowheads="1"/>
          </p:cNvSpPr>
          <p:nvPr/>
        </p:nvSpPr>
        <p:spPr bwMode="auto">
          <a:xfrm>
            <a:off x="251520" y="1214422"/>
            <a:ext cx="248376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zh-CN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泌乳母羊配方实例（</a:t>
            </a: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%</a:t>
            </a:r>
            <a: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 smtClean="0"/>
              <a:t>山羊典型日粮配方</a:t>
            </a:r>
            <a:r>
              <a:rPr lang="zh-CN" altLang="en-US" b="1" dirty="0" smtClean="0"/>
              <a:t>（</a:t>
            </a:r>
            <a:r>
              <a:rPr lang="en-US" altLang="zh-CN" b="1" dirty="0" smtClean="0"/>
              <a:t>3</a:t>
            </a:r>
            <a:r>
              <a:rPr lang="zh-CN" altLang="en-US" b="1" dirty="0" smtClean="0"/>
              <a:t>）</a:t>
            </a:r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539552" y="1628800"/>
          <a:ext cx="8136905" cy="4840912"/>
        </p:xfrm>
        <a:graphic>
          <a:graphicData uri="http://schemas.openxmlformats.org/drawingml/2006/table">
            <a:tbl>
              <a:tblPr/>
              <a:tblGrid>
                <a:gridCol w="864096"/>
                <a:gridCol w="1360534"/>
                <a:gridCol w="1477662"/>
                <a:gridCol w="1477662"/>
                <a:gridCol w="1477662"/>
                <a:gridCol w="1479289"/>
              </a:tblGrid>
              <a:tr h="3567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latin typeface="Times New Roman"/>
                          <a:ea typeface="宋体"/>
                          <a:cs typeface="宋体"/>
                        </a:rPr>
                        <a:t>配方编号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宋体"/>
                          <a:ea typeface="宋体"/>
                          <a:cs typeface="宋体"/>
                        </a:rPr>
                        <a:t>1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宋体"/>
                          <a:ea typeface="宋体"/>
                          <a:cs typeface="宋体"/>
                        </a:rPr>
                        <a:t>2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宋体"/>
                          <a:ea typeface="宋体"/>
                          <a:cs typeface="宋体"/>
                        </a:rPr>
                        <a:t>3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宋体"/>
                          <a:ea typeface="宋体"/>
                          <a:cs typeface="宋体"/>
                        </a:rPr>
                        <a:t>4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latin typeface="宋体"/>
                          <a:ea typeface="宋体"/>
                          <a:cs typeface="宋体"/>
                        </a:rPr>
                        <a:t>5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67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b="1" kern="0">
                          <a:latin typeface="Times New Roman"/>
                          <a:ea typeface="宋体"/>
                          <a:cs typeface="宋体"/>
                        </a:rPr>
                        <a:t>玉米青贮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latin typeface="宋体"/>
                          <a:ea typeface="宋体"/>
                          <a:cs typeface="宋体"/>
                        </a:rPr>
                        <a:t>71.63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latin typeface="宋体"/>
                          <a:ea typeface="宋体"/>
                          <a:cs typeface="宋体"/>
                        </a:rPr>
                        <a:t>56.90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latin typeface="宋体"/>
                          <a:ea typeface="宋体"/>
                          <a:cs typeface="宋体"/>
                        </a:rPr>
                        <a:t>76.37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latin typeface="宋体"/>
                          <a:ea typeface="宋体"/>
                          <a:cs typeface="宋体"/>
                        </a:rPr>
                        <a:t>72.27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latin typeface="宋体"/>
                          <a:ea typeface="宋体"/>
                          <a:cs typeface="宋体"/>
                        </a:rPr>
                        <a:t>80.36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7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b="1" kern="0">
                          <a:latin typeface="Times New Roman"/>
                          <a:ea typeface="宋体"/>
                          <a:cs typeface="宋体"/>
                        </a:rPr>
                        <a:t>羊草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latin typeface="宋体"/>
                          <a:ea typeface="宋体"/>
                          <a:cs typeface="宋体"/>
                        </a:rPr>
                        <a:t>11.21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7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b="1" kern="0">
                          <a:latin typeface="Times New Roman"/>
                          <a:ea typeface="宋体"/>
                          <a:cs typeface="宋体"/>
                        </a:rPr>
                        <a:t>花生秧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latin typeface="宋体"/>
                          <a:ea typeface="宋体"/>
                          <a:cs typeface="宋体"/>
                        </a:rPr>
                        <a:t>8.44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7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b="1" kern="0">
                          <a:latin typeface="Times New Roman"/>
                          <a:ea typeface="宋体"/>
                          <a:cs typeface="宋体"/>
                        </a:rPr>
                        <a:t>地瓜秧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400" kern="100" dirty="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latin typeface="宋体"/>
                          <a:ea typeface="宋体"/>
                          <a:cs typeface="宋体"/>
                        </a:rPr>
                        <a:t>9.09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7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b="1" kern="0">
                          <a:latin typeface="Times New Roman"/>
                          <a:ea typeface="宋体"/>
                          <a:cs typeface="宋体"/>
                        </a:rPr>
                        <a:t>苜蓿草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latin typeface="宋体"/>
                          <a:ea typeface="宋体"/>
                          <a:cs typeface="宋体"/>
                        </a:rPr>
                        <a:t>7.64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7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b="1" kern="0">
                          <a:latin typeface="Times New Roman"/>
                          <a:ea typeface="宋体"/>
                          <a:cs typeface="宋体"/>
                        </a:rPr>
                        <a:t>精料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latin typeface="宋体"/>
                          <a:ea typeface="宋体"/>
                          <a:cs typeface="宋体"/>
                        </a:rPr>
                        <a:t>28.37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latin typeface="宋体"/>
                          <a:ea typeface="宋体"/>
                          <a:cs typeface="宋体"/>
                        </a:rPr>
                        <a:t>15.19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latin typeface="宋体"/>
                          <a:ea typeface="宋体"/>
                          <a:cs typeface="宋体"/>
                        </a:rPr>
                        <a:t>15.19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latin typeface="宋体"/>
                          <a:ea typeface="宋体"/>
                          <a:cs typeface="宋体"/>
                        </a:rPr>
                        <a:t>18.64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latin typeface="宋体"/>
                          <a:ea typeface="宋体"/>
                          <a:cs typeface="宋体"/>
                        </a:rPr>
                        <a:t>12.00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7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b="1" kern="0">
                          <a:latin typeface="Times New Roman"/>
                          <a:ea typeface="宋体"/>
                          <a:cs typeface="宋体"/>
                        </a:rPr>
                        <a:t>合计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latin typeface="宋体"/>
                          <a:ea typeface="宋体"/>
                          <a:cs typeface="宋体"/>
                        </a:rPr>
                        <a:t>100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latin typeface="宋体"/>
                          <a:ea typeface="宋体"/>
                          <a:cs typeface="宋体"/>
                        </a:rPr>
                        <a:t>100.00</a:t>
                      </a:r>
                      <a:endParaRPr lang="zh-CN" sz="1400" kern="100" dirty="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latin typeface="宋体"/>
                          <a:ea typeface="宋体"/>
                          <a:cs typeface="宋体"/>
                        </a:rPr>
                        <a:t>100.00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latin typeface="宋体"/>
                          <a:ea typeface="宋体"/>
                          <a:cs typeface="宋体"/>
                        </a:rPr>
                        <a:t>100.00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latin typeface="宋体"/>
                          <a:ea typeface="宋体"/>
                          <a:cs typeface="宋体"/>
                        </a:rPr>
                        <a:t>100.00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7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b="1" kern="0">
                          <a:latin typeface="Times New Roman"/>
                          <a:ea typeface="宋体"/>
                          <a:cs typeface="宋体"/>
                        </a:rPr>
                        <a:t>原料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b="1" kern="0">
                          <a:latin typeface="Times New Roman"/>
                          <a:ea typeface="宋体"/>
                          <a:cs typeface="宋体"/>
                        </a:rPr>
                        <a:t>比例</a:t>
                      </a:r>
                      <a:r>
                        <a:rPr lang="en-US" sz="1400" b="1" kern="0">
                          <a:latin typeface="Times New Roman"/>
                          <a:ea typeface="宋体"/>
                          <a:cs typeface="宋体"/>
                        </a:rPr>
                        <a:t>/%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017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b="1" kern="0">
                          <a:latin typeface="Times New Roman"/>
                          <a:ea typeface="宋体"/>
                          <a:cs typeface="宋体"/>
                        </a:rPr>
                        <a:t>玉米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latin typeface="宋体"/>
                          <a:ea typeface="宋体"/>
                          <a:cs typeface="宋体"/>
                        </a:rPr>
                        <a:t>97.20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latin typeface="宋体"/>
                          <a:ea typeface="宋体"/>
                          <a:cs typeface="宋体"/>
                        </a:rPr>
                        <a:t>54.14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latin typeface="宋体"/>
                          <a:ea typeface="宋体"/>
                          <a:cs typeface="宋体"/>
                        </a:rPr>
                        <a:t>60.86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latin typeface="宋体"/>
                          <a:ea typeface="宋体"/>
                          <a:cs typeface="宋体"/>
                        </a:rPr>
                        <a:t>63.00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latin typeface="宋体"/>
                          <a:ea typeface="宋体"/>
                          <a:cs typeface="宋体"/>
                        </a:rPr>
                        <a:t>67.56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7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b="1" kern="0">
                          <a:latin typeface="Times New Roman"/>
                          <a:ea typeface="宋体"/>
                          <a:cs typeface="宋体"/>
                        </a:rPr>
                        <a:t>豆粕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latin typeface="宋体"/>
                          <a:ea typeface="宋体"/>
                          <a:cs typeface="宋体"/>
                        </a:rPr>
                        <a:t>0.00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latin typeface="宋体"/>
                          <a:ea typeface="宋体"/>
                          <a:cs typeface="宋体"/>
                        </a:rPr>
                        <a:t>41.14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latin typeface="宋体"/>
                          <a:ea typeface="宋体"/>
                          <a:cs typeface="宋体"/>
                        </a:rPr>
                        <a:t>35.20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latin typeface="宋体"/>
                          <a:ea typeface="宋体"/>
                          <a:cs typeface="宋体"/>
                        </a:rPr>
                        <a:t>33.80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latin typeface="宋体"/>
                          <a:ea typeface="宋体"/>
                          <a:cs typeface="宋体"/>
                        </a:rPr>
                        <a:t>29.06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7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b="1" kern="0">
                          <a:latin typeface="Times New Roman"/>
                          <a:ea typeface="宋体"/>
                          <a:cs typeface="宋体"/>
                        </a:rPr>
                        <a:t>棉籽粕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latin typeface="宋体"/>
                          <a:ea typeface="宋体"/>
                          <a:cs typeface="宋体"/>
                        </a:rPr>
                        <a:t>0.00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latin typeface="宋体"/>
                          <a:ea typeface="宋体"/>
                          <a:cs typeface="宋体"/>
                        </a:rPr>
                        <a:t>0.00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latin typeface="宋体"/>
                          <a:ea typeface="宋体"/>
                          <a:cs typeface="宋体"/>
                        </a:rPr>
                        <a:t>0.00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latin typeface="宋体"/>
                          <a:ea typeface="宋体"/>
                          <a:cs typeface="宋体"/>
                        </a:rPr>
                        <a:t>0.00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latin typeface="宋体"/>
                          <a:ea typeface="宋体"/>
                          <a:cs typeface="宋体"/>
                        </a:rPr>
                        <a:t>0.00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7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b="1" kern="0">
                          <a:latin typeface="Times New Roman"/>
                          <a:ea typeface="宋体"/>
                          <a:cs typeface="宋体"/>
                        </a:rPr>
                        <a:t>麸皮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latin typeface="宋体"/>
                          <a:ea typeface="宋体"/>
                          <a:cs typeface="宋体"/>
                        </a:rPr>
                        <a:t>0.00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latin typeface="宋体"/>
                          <a:ea typeface="宋体"/>
                          <a:cs typeface="宋体"/>
                        </a:rPr>
                        <a:t>0.00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latin typeface="宋体"/>
                          <a:ea typeface="宋体"/>
                          <a:cs typeface="宋体"/>
                        </a:rPr>
                        <a:t>0.00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latin typeface="宋体"/>
                          <a:ea typeface="宋体"/>
                          <a:cs typeface="宋体"/>
                        </a:rPr>
                        <a:t>0.00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latin typeface="宋体"/>
                          <a:ea typeface="宋体"/>
                          <a:cs typeface="宋体"/>
                        </a:rPr>
                        <a:t>0.00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7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b="1" kern="0">
                          <a:latin typeface="Times New Roman"/>
                          <a:ea typeface="宋体"/>
                          <a:cs typeface="宋体"/>
                        </a:rPr>
                        <a:t>食盐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latin typeface="宋体"/>
                          <a:ea typeface="宋体"/>
                          <a:cs typeface="宋体"/>
                        </a:rPr>
                        <a:t>0.72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latin typeface="宋体"/>
                          <a:ea typeface="宋体"/>
                          <a:cs typeface="宋体"/>
                        </a:rPr>
                        <a:t>1.23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latin typeface="宋体"/>
                          <a:ea typeface="宋体"/>
                          <a:cs typeface="宋体"/>
                        </a:rPr>
                        <a:t>1.23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latin typeface="宋体"/>
                          <a:ea typeface="宋体"/>
                          <a:cs typeface="宋体"/>
                        </a:rPr>
                        <a:t>1.08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latin typeface="宋体"/>
                          <a:ea typeface="宋体"/>
                          <a:cs typeface="宋体"/>
                        </a:rPr>
                        <a:t>1.34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67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b="1" kern="0" dirty="0">
                          <a:latin typeface="Times New Roman"/>
                          <a:ea typeface="宋体"/>
                          <a:cs typeface="宋体"/>
                        </a:rPr>
                        <a:t>磷酸氢钙</a:t>
                      </a:r>
                      <a:endParaRPr lang="zh-CN" sz="1400" kern="100" dirty="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latin typeface="宋体"/>
                          <a:ea typeface="宋体"/>
                          <a:cs typeface="宋体"/>
                        </a:rPr>
                        <a:t>0.33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latin typeface="宋体"/>
                          <a:ea typeface="宋体"/>
                          <a:cs typeface="宋体"/>
                        </a:rPr>
                        <a:t>0.86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latin typeface="宋体"/>
                          <a:ea typeface="宋体"/>
                          <a:cs typeface="宋体"/>
                        </a:rPr>
                        <a:t>1.29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latin typeface="宋体"/>
                          <a:ea typeface="宋体"/>
                          <a:cs typeface="宋体"/>
                        </a:rPr>
                        <a:t>0.88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latin typeface="宋体"/>
                          <a:ea typeface="宋体"/>
                          <a:cs typeface="宋体"/>
                        </a:rPr>
                        <a:t>0.47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7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b="1" kern="0">
                          <a:latin typeface="Times New Roman"/>
                          <a:ea typeface="宋体"/>
                          <a:cs typeface="宋体"/>
                        </a:rPr>
                        <a:t>石粉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latin typeface="宋体"/>
                          <a:ea typeface="宋体"/>
                          <a:cs typeface="宋体"/>
                        </a:rPr>
                        <a:t>0.92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latin typeface="宋体"/>
                          <a:ea typeface="宋体"/>
                          <a:cs typeface="宋体"/>
                        </a:rPr>
                        <a:t>1.20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latin typeface="宋体"/>
                          <a:ea typeface="宋体"/>
                          <a:cs typeface="宋体"/>
                        </a:rPr>
                        <a:t>0.00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latin typeface="宋体"/>
                          <a:ea typeface="宋体"/>
                          <a:cs typeface="宋体"/>
                        </a:rPr>
                        <a:t>0.00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latin typeface="宋体"/>
                          <a:ea typeface="宋体"/>
                          <a:cs typeface="宋体"/>
                        </a:rPr>
                        <a:t>0.00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7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b="1" kern="0">
                          <a:latin typeface="Times New Roman"/>
                          <a:ea typeface="宋体"/>
                          <a:cs typeface="宋体"/>
                        </a:rPr>
                        <a:t>预混料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latin typeface="宋体"/>
                          <a:ea typeface="宋体"/>
                          <a:cs typeface="宋体"/>
                        </a:rPr>
                        <a:t>0.83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latin typeface="宋体"/>
                          <a:ea typeface="宋体"/>
                          <a:cs typeface="宋体"/>
                        </a:rPr>
                        <a:t>1.43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latin typeface="宋体"/>
                          <a:ea typeface="宋体"/>
                          <a:cs typeface="宋体"/>
                        </a:rPr>
                        <a:t>1.43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latin typeface="宋体"/>
                          <a:ea typeface="宋体"/>
                          <a:cs typeface="宋体"/>
                        </a:rPr>
                        <a:t>1.25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latin typeface="宋体"/>
                          <a:ea typeface="宋体"/>
                          <a:cs typeface="宋体"/>
                        </a:rPr>
                        <a:t>1.56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67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b="1" kern="0">
                          <a:latin typeface="Times New Roman"/>
                          <a:ea typeface="宋体"/>
                          <a:cs typeface="宋体"/>
                        </a:rPr>
                        <a:t>精料合计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latin typeface="宋体"/>
                          <a:ea typeface="宋体"/>
                          <a:cs typeface="宋体"/>
                        </a:rPr>
                        <a:t>100.00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latin typeface="宋体"/>
                          <a:ea typeface="宋体"/>
                          <a:cs typeface="宋体"/>
                        </a:rPr>
                        <a:t>100.00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latin typeface="宋体"/>
                          <a:ea typeface="宋体"/>
                          <a:cs typeface="宋体"/>
                        </a:rPr>
                        <a:t>100.00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latin typeface="宋体"/>
                          <a:ea typeface="宋体"/>
                          <a:cs typeface="宋体"/>
                        </a:rPr>
                        <a:t>100.00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latin typeface="宋体"/>
                          <a:ea typeface="宋体"/>
                          <a:cs typeface="宋体"/>
                        </a:rPr>
                        <a:t>100.00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67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b="1" kern="0">
                          <a:latin typeface="Times New Roman"/>
                          <a:ea typeface="宋体"/>
                          <a:cs typeface="宋体"/>
                        </a:rPr>
                        <a:t>备注</a:t>
                      </a:r>
                      <a:endParaRPr lang="zh-CN" sz="14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indent="133985" algn="just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latin typeface="宋体"/>
                          <a:ea typeface="宋体"/>
                          <a:cs typeface="宋体"/>
                        </a:rPr>
                        <a:t>1</a:t>
                      </a:r>
                      <a:r>
                        <a:rPr lang="zh-CN" sz="1400" b="1" kern="0" dirty="0">
                          <a:latin typeface="Times New Roman"/>
                          <a:ea typeface="宋体"/>
                          <a:cs typeface="宋体"/>
                        </a:rPr>
                        <a:t>、玉米青贮为玉米秸秆</a:t>
                      </a:r>
                      <a:r>
                        <a:rPr lang="zh-CN" sz="1400" b="1" kern="0" dirty="0" smtClean="0">
                          <a:latin typeface="Times New Roman"/>
                          <a:ea typeface="宋体"/>
                          <a:cs typeface="宋体"/>
                        </a:rPr>
                        <a:t>青贮</a:t>
                      </a:r>
                      <a:endParaRPr lang="en-US" altLang="zh-CN" sz="1400" b="1" kern="0" dirty="0" smtClean="0">
                        <a:latin typeface="Times New Roman"/>
                        <a:ea typeface="宋体"/>
                        <a:cs typeface="宋体"/>
                      </a:endParaRPr>
                    </a:p>
                    <a:p>
                      <a:pPr indent="133985" algn="just">
                        <a:spcAft>
                          <a:spcPts val="0"/>
                        </a:spcAft>
                      </a:pPr>
                      <a:r>
                        <a:rPr lang="en-US" sz="1400" b="1" kern="0" dirty="0" smtClean="0">
                          <a:latin typeface="宋体"/>
                          <a:ea typeface="宋体"/>
                          <a:cs typeface="宋体"/>
                        </a:rPr>
                        <a:t>2</a:t>
                      </a:r>
                      <a:r>
                        <a:rPr lang="zh-CN" sz="1400" b="1" kern="0" dirty="0">
                          <a:latin typeface="Times New Roman"/>
                          <a:ea typeface="宋体"/>
                          <a:cs typeface="宋体"/>
                        </a:rPr>
                        <a:t>、此配方可满足后备公山羊，体重，日增重</a:t>
                      </a:r>
                      <a:r>
                        <a:rPr lang="en-US" sz="1400" b="1" kern="0" dirty="0">
                          <a:latin typeface="Times New Roman"/>
                          <a:ea typeface="宋体"/>
                          <a:cs typeface="宋体"/>
                        </a:rPr>
                        <a:t>/d</a:t>
                      </a:r>
                      <a:r>
                        <a:rPr lang="zh-CN" sz="1400" b="1" kern="0" dirty="0">
                          <a:latin typeface="Times New Roman"/>
                          <a:ea typeface="宋体"/>
                          <a:cs typeface="宋体"/>
                        </a:rPr>
                        <a:t>的营养需要量</a:t>
                      </a:r>
                      <a:endParaRPr lang="zh-CN" sz="1400" kern="100" dirty="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7281" name="Rectangle 1"/>
          <p:cNvSpPr>
            <a:spLocks noChangeArrowheads="1"/>
          </p:cNvSpPr>
          <p:nvPr/>
        </p:nvSpPr>
        <p:spPr bwMode="auto">
          <a:xfrm>
            <a:off x="539552" y="1222593"/>
            <a:ext cx="237626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zh-CN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后备羊配方实例（</a:t>
            </a: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%</a:t>
            </a:r>
            <a: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 smtClean="0"/>
              <a:t>山羊典型日粮配方</a:t>
            </a:r>
            <a:r>
              <a:rPr lang="zh-CN" altLang="en-US" b="1" dirty="0" smtClean="0"/>
              <a:t>（</a:t>
            </a:r>
            <a:r>
              <a:rPr lang="en-US" altLang="zh-CN" b="1" dirty="0" smtClean="0"/>
              <a:t>4</a:t>
            </a:r>
            <a:r>
              <a:rPr lang="zh-CN" altLang="en-US" b="1" dirty="0" smtClean="0"/>
              <a:t>）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85718" y="1500174"/>
          <a:ext cx="8572560" cy="5261692"/>
        </p:xfrm>
        <a:graphic>
          <a:graphicData uri="http://schemas.openxmlformats.org/drawingml/2006/table">
            <a:tbl>
              <a:tblPr/>
              <a:tblGrid>
                <a:gridCol w="1182424"/>
                <a:gridCol w="1178459"/>
                <a:gridCol w="1553348"/>
                <a:gridCol w="1553348"/>
                <a:gridCol w="1553348"/>
                <a:gridCol w="1551633"/>
              </a:tblGrid>
              <a:tr h="3400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latin typeface="Times New Roman"/>
                          <a:ea typeface="宋体"/>
                          <a:cs typeface="宋体"/>
                        </a:rPr>
                        <a:t>配方编号</a:t>
                      </a:r>
                      <a:endParaRPr lang="zh-CN" sz="1600" kern="100" dirty="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宋体"/>
                          <a:ea typeface="宋体"/>
                          <a:cs typeface="宋体"/>
                        </a:rPr>
                        <a:t>1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latin typeface="宋体"/>
                          <a:ea typeface="宋体"/>
                          <a:cs typeface="宋体"/>
                        </a:rPr>
                        <a:t>2</a:t>
                      </a:r>
                      <a:endParaRPr lang="zh-CN" sz="1600" kern="100" dirty="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宋体"/>
                          <a:ea typeface="宋体"/>
                          <a:cs typeface="宋体"/>
                        </a:rPr>
                        <a:t>3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宋体"/>
                          <a:ea typeface="宋体"/>
                          <a:cs typeface="宋体"/>
                        </a:rPr>
                        <a:t>4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宋体"/>
                          <a:ea typeface="宋体"/>
                          <a:cs typeface="宋体"/>
                        </a:rPr>
                        <a:t>5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0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latin typeface="Times New Roman"/>
                          <a:ea typeface="宋体"/>
                          <a:cs typeface="宋体"/>
                        </a:rPr>
                        <a:t>玉米青贮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95.65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88.26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88.26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87.88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70.61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2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latin typeface="Times New Roman"/>
                          <a:ea typeface="宋体"/>
                          <a:cs typeface="宋体"/>
                        </a:rPr>
                        <a:t>羊草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6.52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2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latin typeface="Times New Roman"/>
                          <a:ea typeface="宋体"/>
                          <a:cs typeface="宋体"/>
                        </a:rPr>
                        <a:t>花生秧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6.52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2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latin typeface="Times New Roman"/>
                          <a:ea typeface="宋体"/>
                          <a:cs typeface="宋体"/>
                        </a:rPr>
                        <a:t>地瓜秧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6.93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2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latin typeface="Times New Roman"/>
                          <a:ea typeface="宋体"/>
                          <a:cs typeface="宋体"/>
                        </a:rPr>
                        <a:t>苜蓿草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4.39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2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latin typeface="Times New Roman"/>
                          <a:ea typeface="宋体"/>
                          <a:cs typeface="宋体"/>
                        </a:rPr>
                        <a:t>精料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4.35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5.22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5.22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5.19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25.00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2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latin typeface="Times New Roman"/>
                          <a:ea typeface="宋体"/>
                          <a:cs typeface="宋体"/>
                        </a:rPr>
                        <a:t>合计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100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100.00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100.00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100.00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100.00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2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latin typeface="Times New Roman"/>
                          <a:ea typeface="宋体"/>
                          <a:cs typeface="宋体"/>
                        </a:rPr>
                        <a:t>原料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latin typeface="Times New Roman"/>
                          <a:ea typeface="宋体"/>
                          <a:cs typeface="宋体"/>
                        </a:rPr>
                        <a:t>比例</a:t>
                      </a:r>
                      <a:r>
                        <a:rPr lang="en-US" sz="1600" b="1" kern="0">
                          <a:latin typeface="Times New Roman"/>
                          <a:ea typeface="宋体"/>
                          <a:cs typeface="宋体"/>
                        </a:rPr>
                        <a:t>%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922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latin typeface="Times New Roman"/>
                          <a:ea typeface="宋体"/>
                          <a:cs typeface="宋体"/>
                        </a:rPr>
                        <a:t>玉米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0.00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0.00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0.00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0.00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0.00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2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latin typeface="Times New Roman"/>
                          <a:ea typeface="宋体"/>
                          <a:cs typeface="宋体"/>
                        </a:rPr>
                        <a:t>豆粕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76.73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53.80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67.13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67.13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55.20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2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latin typeface="Times New Roman"/>
                          <a:ea typeface="宋体"/>
                          <a:cs typeface="宋体"/>
                        </a:rPr>
                        <a:t>棉籽粕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0.00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0.00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0.00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0.00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0.00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2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latin typeface="Times New Roman"/>
                          <a:ea typeface="宋体"/>
                          <a:cs typeface="宋体"/>
                        </a:rPr>
                        <a:t>麸皮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0.00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23.33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10.00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10.00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12.00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2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latin typeface="Times New Roman"/>
                          <a:ea typeface="宋体"/>
                          <a:cs typeface="宋体"/>
                        </a:rPr>
                        <a:t>食盐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2.87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2.87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2.87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2.87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4.30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0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latin typeface="Times New Roman"/>
                          <a:ea typeface="宋体"/>
                          <a:cs typeface="宋体"/>
                        </a:rPr>
                        <a:t>磷酸氢钙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15.67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16.67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16.67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16.67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23.50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2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latin typeface="Times New Roman"/>
                          <a:ea typeface="宋体"/>
                          <a:cs typeface="宋体"/>
                        </a:rPr>
                        <a:t>石粉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1.40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0.00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0.00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0.00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0.00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2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latin typeface="Times New Roman"/>
                          <a:ea typeface="宋体"/>
                          <a:cs typeface="宋体"/>
                        </a:rPr>
                        <a:t>预混料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3.33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3.33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3.33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3.33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5.00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0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latin typeface="Times New Roman"/>
                          <a:ea typeface="宋体"/>
                          <a:cs typeface="宋体"/>
                        </a:rPr>
                        <a:t>精料合计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100.00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100.00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100.00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100.00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latin typeface="宋体"/>
                          <a:ea typeface="宋体"/>
                          <a:cs typeface="宋体"/>
                        </a:rPr>
                        <a:t>100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0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latin typeface="Times New Roman"/>
                          <a:ea typeface="宋体"/>
                          <a:cs typeface="宋体"/>
                        </a:rPr>
                        <a:t>备注</a:t>
                      </a:r>
                      <a:endParaRPr lang="zh-CN" sz="1600" kern="10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indent="267970" algn="just"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latin typeface="宋体"/>
                          <a:ea typeface="宋体"/>
                          <a:cs typeface="宋体"/>
                        </a:rPr>
                        <a:t>1</a:t>
                      </a:r>
                      <a:r>
                        <a:rPr lang="zh-CN" sz="1600" b="1" kern="0" dirty="0">
                          <a:latin typeface="Times New Roman"/>
                          <a:ea typeface="宋体"/>
                          <a:cs typeface="宋体"/>
                        </a:rPr>
                        <a:t>、玉米青贮为玉米秸秆</a:t>
                      </a:r>
                      <a:r>
                        <a:rPr lang="zh-CN" sz="1600" b="1" kern="0" dirty="0" smtClean="0">
                          <a:latin typeface="Times New Roman"/>
                          <a:ea typeface="宋体"/>
                          <a:cs typeface="宋体"/>
                        </a:rPr>
                        <a:t>青贮</a:t>
                      </a:r>
                      <a:endParaRPr lang="en-US" altLang="zh-CN" sz="1600" b="1" kern="100" dirty="0" smtClean="0">
                        <a:latin typeface="Times New Roman"/>
                        <a:ea typeface="宋体"/>
                        <a:cs typeface="宋体"/>
                      </a:endParaRPr>
                    </a:p>
                    <a:p>
                      <a:pPr indent="267970" algn="just">
                        <a:spcAft>
                          <a:spcPts val="0"/>
                        </a:spcAft>
                      </a:pPr>
                      <a:r>
                        <a:rPr lang="en-US" sz="1600" b="1" kern="0" dirty="0" smtClean="0">
                          <a:latin typeface="宋体"/>
                          <a:ea typeface="宋体"/>
                          <a:cs typeface="宋体"/>
                        </a:rPr>
                        <a:t>2</a:t>
                      </a:r>
                      <a:r>
                        <a:rPr lang="zh-CN" sz="1600" b="1" kern="0" dirty="0">
                          <a:latin typeface="Times New Roman"/>
                          <a:ea typeface="宋体"/>
                          <a:cs typeface="宋体"/>
                        </a:rPr>
                        <a:t>、此配方可满足育肥山羊，体重，日增重</a:t>
                      </a:r>
                      <a:r>
                        <a:rPr lang="en-US" sz="1600" b="1" kern="0" dirty="0">
                          <a:latin typeface="Times New Roman"/>
                          <a:ea typeface="宋体"/>
                          <a:cs typeface="宋体"/>
                        </a:rPr>
                        <a:t>/d</a:t>
                      </a:r>
                      <a:r>
                        <a:rPr lang="zh-CN" sz="1600" b="1" kern="0" dirty="0">
                          <a:latin typeface="Times New Roman"/>
                          <a:ea typeface="宋体"/>
                          <a:cs typeface="宋体"/>
                        </a:rPr>
                        <a:t>的营养需要量</a:t>
                      </a:r>
                      <a:endParaRPr lang="zh-CN" sz="1600" kern="100" dirty="0">
                        <a:latin typeface="Times New Roman"/>
                        <a:ea typeface="宋体"/>
                      </a:endParaRPr>
                    </a:p>
                  </a:txBody>
                  <a:tcPr marL="67421" marR="674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6257" name="Rectangle 1"/>
          <p:cNvSpPr>
            <a:spLocks noChangeArrowheads="1"/>
          </p:cNvSpPr>
          <p:nvPr/>
        </p:nvSpPr>
        <p:spPr bwMode="auto">
          <a:xfrm>
            <a:off x="357158" y="1142984"/>
            <a:ext cx="23042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zh-CN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育肥羊配方实例（</a:t>
            </a: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%</a:t>
            </a:r>
            <a: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奶牛饲料配方实例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B99BD-176C-474F-BB11-8F382DD5BA99}" type="datetime1">
              <a:rPr lang="zh-CN" altLang="en-US"/>
              <a:pPr/>
              <a:t>2014/8/30</a:t>
            </a:fld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A08CA5-DFC1-45A5-9EE2-5A149065311C}" type="slidenum">
              <a:rPr lang="en-US" altLang="zh-CN"/>
              <a:pPr/>
              <a:t>74</a:t>
            </a:fld>
            <a:endParaRPr lang="en-US" altLang="zh-CN"/>
          </a:p>
        </p:txBody>
      </p:sp>
      <p:sp>
        <p:nvSpPr>
          <p:cNvPr id="539650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814388"/>
            <a:ext cx="7772400" cy="762000"/>
          </a:xfrm>
        </p:spPr>
        <p:txBody>
          <a:bodyPr/>
          <a:lstStyle/>
          <a:p>
            <a:pPr algn="ctr"/>
            <a:r>
              <a:rPr lang="zh-CN" altLang="en-US"/>
              <a:t>饲喂不同粗料精粗比例</a:t>
            </a:r>
          </a:p>
        </p:txBody>
      </p:sp>
      <p:sp>
        <p:nvSpPr>
          <p:cNvPr id="539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fontAlgn="b">
              <a:buFontTx/>
              <a:buNone/>
            </a:pPr>
            <a:r>
              <a:rPr lang="zh-CN" altLang="en-US" sz="2800" dirty="0"/>
              <a:t>原料                       泌乳初期</a:t>
            </a:r>
            <a:r>
              <a:rPr lang="en-US" altLang="zh-CN" sz="2800" dirty="0">
                <a:latin typeface="Times New Roman" pitchFamily="18" charset="0"/>
                <a:cs typeface="Times New Roman" pitchFamily="18" charset="0"/>
              </a:rPr>
              <a:t>(&lt;20kg)</a:t>
            </a:r>
            <a:endParaRPr lang="en-US" altLang="zh-CN" sz="2800" dirty="0"/>
          </a:p>
          <a:p>
            <a:pPr fontAlgn="b">
              <a:buFontTx/>
              <a:buNone/>
            </a:pPr>
            <a:r>
              <a:rPr lang="en-US" altLang="zh-CN" sz="2800" dirty="0"/>
              <a:t>              </a:t>
            </a:r>
            <a:r>
              <a:rPr lang="en-US" altLang="zh-CN" sz="2800" dirty="0" smtClean="0"/>
              <a:t>       </a:t>
            </a:r>
            <a:r>
              <a:rPr lang="zh-CN" altLang="en-US" sz="2800" dirty="0"/>
              <a:t>配方</a:t>
            </a:r>
            <a:r>
              <a:rPr lang="en-US" altLang="zh-CN" sz="2800" dirty="0">
                <a:latin typeface="Times New Roman" pitchFamily="18" charset="0"/>
                <a:cs typeface="Times New Roman" pitchFamily="18" charset="0"/>
              </a:rPr>
              <a:t>1      </a:t>
            </a:r>
            <a:r>
              <a:rPr lang="zh-CN" altLang="en-US" sz="2800" dirty="0"/>
              <a:t>配方</a:t>
            </a:r>
            <a:r>
              <a:rPr lang="en-US" altLang="zh-CN" sz="2800" dirty="0">
                <a:latin typeface="Times New Roman" pitchFamily="18" charset="0"/>
                <a:cs typeface="Times New Roman" pitchFamily="18" charset="0"/>
              </a:rPr>
              <a:t>2        </a:t>
            </a:r>
            <a:r>
              <a:rPr lang="zh-CN" altLang="en-US" sz="2800" dirty="0"/>
              <a:t>配方</a:t>
            </a:r>
            <a:r>
              <a:rPr lang="en-US" altLang="zh-CN" sz="2800" dirty="0">
                <a:latin typeface="Times New Roman" pitchFamily="18" charset="0"/>
                <a:cs typeface="Times New Roman" pitchFamily="18" charset="0"/>
              </a:rPr>
              <a:t>3        </a:t>
            </a:r>
            <a:r>
              <a:rPr lang="zh-CN" altLang="en-US" sz="2800" dirty="0"/>
              <a:t>配方</a:t>
            </a:r>
            <a:r>
              <a:rPr lang="en-US" altLang="zh-CN" sz="2800" dirty="0">
                <a:latin typeface="Times New Roman" pitchFamily="18" charset="0"/>
                <a:cs typeface="Times New Roman" pitchFamily="18" charset="0"/>
              </a:rPr>
              <a:t>4</a:t>
            </a:r>
            <a:endParaRPr lang="en-US" altLang="zh-CN" sz="2800" dirty="0"/>
          </a:p>
          <a:p>
            <a:pPr fontAlgn="b">
              <a:buFontTx/>
              <a:buNone/>
            </a:pPr>
            <a:r>
              <a:rPr lang="zh-CN" altLang="en-US" sz="2800" dirty="0"/>
              <a:t>小麦秸         </a:t>
            </a:r>
            <a:r>
              <a:rPr lang="zh-CN" altLang="en-US" sz="2800" dirty="0" smtClean="0"/>
              <a:t>  </a:t>
            </a:r>
            <a:r>
              <a:rPr lang="en-US" altLang="zh-CN" sz="2800" dirty="0" smtClean="0"/>
              <a:t>40</a:t>
            </a:r>
            <a:endParaRPr lang="en-US" altLang="zh-CN" sz="2800" dirty="0"/>
          </a:p>
          <a:p>
            <a:pPr fontAlgn="b">
              <a:buFontTx/>
              <a:buNone/>
            </a:pPr>
            <a:r>
              <a:rPr lang="zh-CN" altLang="en-US" sz="2800" dirty="0"/>
              <a:t>玉米秸                   </a:t>
            </a:r>
            <a:r>
              <a:rPr lang="zh-CN" altLang="en-US" sz="2800" dirty="0" smtClean="0"/>
              <a:t>         </a:t>
            </a:r>
            <a:r>
              <a:rPr lang="en-US" altLang="zh-CN" sz="2800" dirty="0"/>
              <a:t>42</a:t>
            </a:r>
          </a:p>
          <a:p>
            <a:pPr fontAlgn="b">
              <a:buFontTx/>
              <a:buNone/>
            </a:pPr>
            <a:r>
              <a:rPr lang="zh-CN" altLang="en-US" sz="2800" dirty="0"/>
              <a:t>甘薯蔓                                  </a:t>
            </a:r>
            <a:r>
              <a:rPr lang="zh-CN" altLang="en-US" sz="2800" dirty="0" smtClean="0"/>
              <a:t>             </a:t>
            </a:r>
            <a:r>
              <a:rPr lang="en-US" altLang="zh-CN" sz="2800" dirty="0"/>
              <a:t>55</a:t>
            </a:r>
          </a:p>
          <a:p>
            <a:pPr fontAlgn="b">
              <a:buFontTx/>
              <a:buNone/>
            </a:pPr>
            <a:r>
              <a:rPr lang="zh-CN" altLang="en-US" sz="2800" dirty="0"/>
              <a:t>花生蔓                                               </a:t>
            </a:r>
            <a:r>
              <a:rPr lang="zh-CN" altLang="en-US" sz="2800" dirty="0" smtClean="0"/>
              <a:t>                     </a:t>
            </a:r>
            <a:r>
              <a:rPr lang="en-US" altLang="zh-CN" sz="2800" dirty="0" smtClean="0"/>
              <a:t>60</a:t>
            </a:r>
            <a:endParaRPr lang="en-US" altLang="zh-CN" sz="2800" dirty="0"/>
          </a:p>
          <a:p>
            <a:pPr fontAlgn="b">
              <a:buFontTx/>
              <a:buNone/>
            </a:pPr>
            <a:r>
              <a:rPr lang="zh-CN" altLang="en-US" sz="2800" dirty="0"/>
              <a:t>精料混合料   </a:t>
            </a:r>
            <a:r>
              <a:rPr lang="en-US" altLang="zh-CN" sz="2800" dirty="0"/>
              <a:t>60     </a:t>
            </a:r>
            <a:r>
              <a:rPr lang="en-US" altLang="zh-CN" sz="2800" dirty="0" smtClean="0"/>
              <a:t>       </a:t>
            </a:r>
            <a:r>
              <a:rPr lang="en-US" altLang="zh-CN" sz="2800" dirty="0"/>
              <a:t>54          </a:t>
            </a:r>
            <a:r>
              <a:rPr lang="en-US" altLang="zh-CN" sz="2800" dirty="0" smtClean="0"/>
              <a:t>    </a:t>
            </a:r>
            <a:r>
              <a:rPr lang="en-US" altLang="zh-CN" sz="2800" dirty="0"/>
              <a:t>45       </a:t>
            </a:r>
            <a:r>
              <a:rPr lang="en-US" altLang="zh-CN" sz="2800" dirty="0" smtClean="0"/>
              <a:t>          </a:t>
            </a:r>
            <a:r>
              <a:rPr lang="en-US" altLang="zh-CN" sz="2800" dirty="0"/>
              <a:t>40</a:t>
            </a:r>
          </a:p>
          <a:p>
            <a:pPr fontAlgn="b">
              <a:buFontTx/>
              <a:buNone/>
            </a:pPr>
            <a:r>
              <a:rPr lang="zh-CN" altLang="en-US" sz="2800" dirty="0"/>
              <a:t>精</a:t>
            </a:r>
            <a:r>
              <a:rPr lang="en-US" altLang="zh-CN" sz="2800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zh-CN" altLang="en-US" sz="2800" dirty="0"/>
              <a:t>粗比例  </a:t>
            </a:r>
            <a:r>
              <a:rPr lang="zh-CN" altLang="en-US" sz="2800" dirty="0" smtClean="0"/>
              <a:t>    </a:t>
            </a:r>
            <a:r>
              <a:rPr lang="en-US" altLang="zh-CN" sz="2800" dirty="0">
                <a:latin typeface="Times New Roman" pitchFamily="18" charset="0"/>
                <a:cs typeface="Times New Roman" pitchFamily="18" charset="0"/>
              </a:rPr>
              <a:t>60/40      54/42      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800" dirty="0">
                <a:latin typeface="Times New Roman" pitchFamily="18" charset="0"/>
                <a:cs typeface="Times New Roman" pitchFamily="18" charset="0"/>
              </a:rPr>
              <a:t>45/55       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40/60</a:t>
            </a:r>
            <a:endParaRPr lang="en-US" altLang="zh-CN" sz="2800" dirty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800" dirty="0"/>
          </a:p>
        </p:txBody>
      </p:sp>
      <p:sp>
        <p:nvSpPr>
          <p:cNvPr id="539652" name="Line 4"/>
          <p:cNvSpPr>
            <a:spLocks noChangeShapeType="1"/>
          </p:cNvSpPr>
          <p:nvPr/>
        </p:nvSpPr>
        <p:spPr bwMode="auto">
          <a:xfrm flipV="1">
            <a:off x="642910" y="1643050"/>
            <a:ext cx="7848600" cy="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539653" name="Line 5"/>
          <p:cNvSpPr>
            <a:spLocks noChangeShapeType="1"/>
          </p:cNvSpPr>
          <p:nvPr/>
        </p:nvSpPr>
        <p:spPr bwMode="auto">
          <a:xfrm flipV="1">
            <a:off x="642910" y="2643182"/>
            <a:ext cx="7848600" cy="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539654" name="Line 6"/>
          <p:cNvSpPr>
            <a:spLocks noChangeShapeType="1"/>
          </p:cNvSpPr>
          <p:nvPr/>
        </p:nvSpPr>
        <p:spPr bwMode="auto">
          <a:xfrm flipV="1">
            <a:off x="642910" y="5857892"/>
            <a:ext cx="7848600" cy="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539655" name="Line 7"/>
          <p:cNvSpPr>
            <a:spLocks noChangeShapeType="1"/>
          </p:cNvSpPr>
          <p:nvPr/>
        </p:nvSpPr>
        <p:spPr bwMode="auto">
          <a:xfrm>
            <a:off x="2786050" y="2071678"/>
            <a:ext cx="5257800" cy="0"/>
          </a:xfrm>
          <a:prstGeom prst="line">
            <a:avLst/>
          </a:prstGeom>
          <a:noFill/>
          <a:ln w="19050">
            <a:solidFill>
              <a:srgbClr val="FF0066"/>
            </a:solidFill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CB0D5-FD0C-4AFE-81A0-FF7081850C07}" type="datetime1">
              <a:rPr lang="zh-CN" altLang="en-US"/>
              <a:pPr/>
              <a:t>2014/8/30</a:t>
            </a:fld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B3679-B230-4EED-9F86-82C49740EE54}" type="slidenum">
              <a:rPr lang="en-US" altLang="zh-CN"/>
              <a:pPr/>
              <a:t>75</a:t>
            </a:fld>
            <a:endParaRPr lang="en-US" altLang="zh-CN"/>
          </a:p>
        </p:txBody>
      </p:sp>
      <p:sp>
        <p:nvSpPr>
          <p:cNvPr id="540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540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686800" cy="4525963"/>
          </a:xfrm>
        </p:spPr>
        <p:txBody>
          <a:bodyPr/>
          <a:lstStyle/>
          <a:p>
            <a:pPr fontAlgn="b">
              <a:buFontTx/>
              <a:buNone/>
            </a:pPr>
            <a:r>
              <a:rPr lang="zh-CN" altLang="en-US" sz="2800" dirty="0"/>
              <a:t>原料                        泌乳盛期</a:t>
            </a:r>
            <a:r>
              <a:rPr lang="en-US" altLang="zh-CN" sz="2800" dirty="0">
                <a:latin typeface="Times New Roman" pitchFamily="18" charset="0"/>
                <a:cs typeface="Times New Roman" pitchFamily="18" charset="0"/>
              </a:rPr>
              <a:t>(&gt;20kg)</a:t>
            </a:r>
            <a:endParaRPr lang="en-US" altLang="zh-CN" sz="2800" dirty="0"/>
          </a:p>
          <a:p>
            <a:pPr fontAlgn="b">
              <a:buFontTx/>
              <a:buNone/>
            </a:pPr>
            <a:r>
              <a:rPr lang="en-US" altLang="zh-CN" sz="2800" dirty="0"/>
              <a:t>          </a:t>
            </a:r>
            <a:r>
              <a:rPr lang="en-US" altLang="zh-CN" sz="2800" dirty="0" smtClean="0"/>
              <a:t>               </a:t>
            </a:r>
            <a:r>
              <a:rPr lang="zh-CN" altLang="en-US" sz="2800" dirty="0" smtClean="0"/>
              <a:t>配方</a:t>
            </a:r>
            <a:r>
              <a:rPr lang="en-US" altLang="zh-CN" sz="2800" dirty="0">
                <a:latin typeface="Times New Roman" pitchFamily="18" charset="0"/>
                <a:cs typeface="Times New Roman" pitchFamily="18" charset="0"/>
              </a:rPr>
              <a:t>1     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2800" dirty="0" smtClean="0"/>
              <a:t>配方</a:t>
            </a:r>
            <a:r>
              <a:rPr lang="en-US" altLang="zh-CN" sz="2800" dirty="0">
                <a:latin typeface="Times New Roman" pitchFamily="18" charset="0"/>
                <a:cs typeface="Times New Roman" pitchFamily="18" charset="0"/>
              </a:rPr>
              <a:t>2     </a:t>
            </a:r>
            <a:r>
              <a:rPr lang="zh-CN" altLang="en-US" sz="2800" dirty="0"/>
              <a:t>配方</a:t>
            </a:r>
            <a:r>
              <a:rPr lang="en-US" altLang="zh-CN" sz="2800" dirty="0">
                <a:latin typeface="Times New Roman" pitchFamily="18" charset="0"/>
                <a:cs typeface="Times New Roman" pitchFamily="18" charset="0"/>
              </a:rPr>
              <a:t>3     </a:t>
            </a:r>
            <a:r>
              <a:rPr lang="zh-CN" altLang="en-US" sz="2800" dirty="0"/>
              <a:t>配方</a:t>
            </a:r>
            <a:r>
              <a:rPr lang="en-US" altLang="zh-CN" sz="2800" dirty="0">
                <a:latin typeface="Times New Roman" pitchFamily="18" charset="0"/>
                <a:cs typeface="Times New Roman" pitchFamily="18" charset="0"/>
              </a:rPr>
              <a:t>4</a:t>
            </a:r>
            <a:endParaRPr lang="en-US" altLang="zh-CN" sz="2800" dirty="0"/>
          </a:p>
          <a:p>
            <a:pPr fontAlgn="b">
              <a:buFontTx/>
              <a:buNone/>
            </a:pPr>
            <a:r>
              <a:rPr lang="zh-CN" altLang="en-US" sz="2800" dirty="0"/>
              <a:t>小麦秸             </a:t>
            </a:r>
            <a:r>
              <a:rPr lang="en-US" altLang="zh-CN" sz="2800" dirty="0"/>
              <a:t>25</a:t>
            </a:r>
          </a:p>
          <a:p>
            <a:pPr fontAlgn="b">
              <a:buFontTx/>
              <a:buNone/>
            </a:pPr>
            <a:r>
              <a:rPr lang="zh-CN" altLang="en-US" sz="2800" dirty="0"/>
              <a:t>玉米秸                       </a:t>
            </a:r>
            <a:r>
              <a:rPr lang="zh-CN" altLang="en-US" sz="2800" dirty="0" smtClean="0"/>
              <a:t>       </a:t>
            </a:r>
            <a:r>
              <a:rPr lang="en-US" altLang="zh-CN" sz="2800" dirty="0"/>
              <a:t>25</a:t>
            </a:r>
          </a:p>
          <a:p>
            <a:pPr fontAlgn="b">
              <a:buFontTx/>
              <a:buNone/>
            </a:pPr>
            <a:r>
              <a:rPr lang="zh-CN" altLang="en-US" sz="2800" dirty="0"/>
              <a:t>甘薯蔓                                  </a:t>
            </a:r>
            <a:r>
              <a:rPr lang="zh-CN" altLang="en-US" sz="2800" dirty="0" smtClean="0"/>
              <a:t>          </a:t>
            </a:r>
            <a:r>
              <a:rPr lang="en-US" altLang="zh-CN" sz="2800" dirty="0"/>
              <a:t>30</a:t>
            </a:r>
          </a:p>
          <a:p>
            <a:pPr fontAlgn="b">
              <a:buFontTx/>
              <a:buNone/>
            </a:pPr>
            <a:r>
              <a:rPr lang="zh-CN" altLang="en-US" sz="2800" dirty="0"/>
              <a:t>花生蔓                                              </a:t>
            </a:r>
            <a:r>
              <a:rPr lang="zh-CN" altLang="en-US" sz="2800" dirty="0" smtClean="0"/>
              <a:t>                    </a:t>
            </a:r>
            <a:r>
              <a:rPr lang="en-US" altLang="zh-CN" sz="2800" dirty="0" smtClean="0"/>
              <a:t>40</a:t>
            </a:r>
            <a:endParaRPr lang="en-US" altLang="zh-CN" sz="2800" dirty="0"/>
          </a:p>
          <a:p>
            <a:pPr fontAlgn="b">
              <a:buFontTx/>
              <a:buNone/>
            </a:pPr>
            <a:r>
              <a:rPr lang="zh-CN" altLang="en-US" sz="2800" dirty="0"/>
              <a:t>精料混合料       </a:t>
            </a:r>
            <a:r>
              <a:rPr lang="en-US" altLang="zh-CN" sz="2800" dirty="0"/>
              <a:t>75       75       70       60</a:t>
            </a:r>
          </a:p>
          <a:p>
            <a:pPr fontAlgn="b">
              <a:buFontTx/>
              <a:buNone/>
            </a:pPr>
            <a:r>
              <a:rPr lang="zh-CN" altLang="en-US" sz="2800" dirty="0"/>
              <a:t>精</a:t>
            </a:r>
            <a:r>
              <a:rPr lang="en-US" altLang="zh-CN" sz="2800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zh-CN" altLang="en-US" sz="2800" dirty="0"/>
              <a:t>粗比例        </a:t>
            </a:r>
            <a:r>
              <a:rPr lang="en-US" altLang="zh-CN" sz="2800" dirty="0">
                <a:latin typeface="Times New Roman" pitchFamily="18" charset="0"/>
                <a:cs typeface="Times New Roman" pitchFamily="18" charset="0"/>
              </a:rPr>
              <a:t>75/25     75/25      70/30     60/40</a:t>
            </a:r>
          </a:p>
          <a:p>
            <a:endParaRPr lang="en-US" altLang="zh-CN" sz="2800" dirty="0"/>
          </a:p>
        </p:txBody>
      </p:sp>
      <p:sp>
        <p:nvSpPr>
          <p:cNvPr id="540676" name="Line 4"/>
          <p:cNvSpPr>
            <a:spLocks noChangeShapeType="1"/>
          </p:cNvSpPr>
          <p:nvPr/>
        </p:nvSpPr>
        <p:spPr bwMode="auto">
          <a:xfrm>
            <a:off x="500034" y="1500174"/>
            <a:ext cx="7620000" cy="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540677" name="Line 5"/>
          <p:cNvSpPr>
            <a:spLocks noChangeShapeType="1"/>
          </p:cNvSpPr>
          <p:nvPr/>
        </p:nvSpPr>
        <p:spPr bwMode="auto">
          <a:xfrm>
            <a:off x="571472" y="2643182"/>
            <a:ext cx="7620000" cy="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540678" name="Line 6"/>
          <p:cNvSpPr>
            <a:spLocks noChangeShapeType="1"/>
          </p:cNvSpPr>
          <p:nvPr/>
        </p:nvSpPr>
        <p:spPr bwMode="auto">
          <a:xfrm>
            <a:off x="357158" y="6143644"/>
            <a:ext cx="7620000" cy="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540679" name="Line 7"/>
          <p:cNvSpPr>
            <a:spLocks noChangeShapeType="1"/>
          </p:cNvSpPr>
          <p:nvPr/>
        </p:nvSpPr>
        <p:spPr bwMode="auto">
          <a:xfrm>
            <a:off x="2643174" y="2071678"/>
            <a:ext cx="5257800" cy="0"/>
          </a:xfrm>
          <a:prstGeom prst="line">
            <a:avLst/>
          </a:prstGeom>
          <a:noFill/>
          <a:ln w="19050">
            <a:solidFill>
              <a:srgbClr val="FF0066"/>
            </a:solidFill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F6AB3-B204-47AB-9032-E0AA4B2FF746}" type="datetime1">
              <a:rPr lang="zh-CN" altLang="en-US"/>
              <a:pPr/>
              <a:t>2014/8/30</a:t>
            </a:fld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3D4B7-75DA-46F9-A2BD-01D32263A851}" type="slidenum">
              <a:rPr lang="en-US" altLang="zh-CN"/>
              <a:pPr/>
              <a:t>76</a:t>
            </a:fld>
            <a:endParaRPr lang="en-US" altLang="zh-CN"/>
          </a:p>
        </p:txBody>
      </p:sp>
      <p:sp>
        <p:nvSpPr>
          <p:cNvPr id="541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541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fontAlgn="b">
              <a:buFontTx/>
              <a:buNone/>
            </a:pPr>
            <a:r>
              <a:rPr lang="zh-CN" altLang="en-US" dirty="0"/>
              <a:t>原料                         干乳后期</a:t>
            </a:r>
          </a:p>
          <a:p>
            <a:pPr fontAlgn="b">
              <a:buFontTx/>
              <a:buNone/>
            </a:pPr>
            <a:r>
              <a:rPr lang="zh-CN" altLang="en-US" dirty="0"/>
              <a:t>                    </a:t>
            </a:r>
            <a:r>
              <a:rPr lang="zh-CN" altLang="en-US" dirty="0" smtClean="0"/>
              <a:t>    </a:t>
            </a:r>
            <a:r>
              <a:rPr lang="zh-CN" altLang="en-US" dirty="0"/>
              <a:t>配方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1    </a:t>
            </a:r>
            <a:r>
              <a:rPr lang="zh-CN" altLang="en-US" dirty="0"/>
              <a:t>配方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2    </a:t>
            </a:r>
            <a:r>
              <a:rPr lang="zh-CN" altLang="en-US" dirty="0"/>
              <a:t>配方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3    </a:t>
            </a:r>
            <a:r>
              <a:rPr lang="zh-CN" altLang="en-US" dirty="0"/>
              <a:t>配方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4</a:t>
            </a:r>
            <a:endParaRPr lang="en-US" altLang="zh-CN" dirty="0"/>
          </a:p>
          <a:p>
            <a:pPr fontAlgn="b">
              <a:buFontTx/>
              <a:buNone/>
            </a:pPr>
            <a:r>
              <a:rPr lang="zh-CN" altLang="en-US" dirty="0"/>
              <a:t>小麦秸              </a:t>
            </a:r>
            <a:r>
              <a:rPr lang="en-US" altLang="zh-CN" dirty="0"/>
              <a:t>60</a:t>
            </a:r>
          </a:p>
          <a:p>
            <a:pPr fontAlgn="b">
              <a:buFontTx/>
              <a:buNone/>
            </a:pPr>
            <a:r>
              <a:rPr lang="zh-CN" altLang="en-US" dirty="0"/>
              <a:t>玉米秸                      </a:t>
            </a:r>
            <a:r>
              <a:rPr lang="zh-CN" altLang="en-US" dirty="0" smtClean="0"/>
              <a:t>        </a:t>
            </a:r>
            <a:r>
              <a:rPr lang="en-US" altLang="zh-CN" dirty="0"/>
              <a:t>60</a:t>
            </a:r>
          </a:p>
          <a:p>
            <a:pPr fontAlgn="b">
              <a:buFontTx/>
              <a:buNone/>
            </a:pPr>
            <a:r>
              <a:rPr lang="zh-CN" altLang="en-US" dirty="0"/>
              <a:t>甘薯蔓                                 </a:t>
            </a:r>
            <a:r>
              <a:rPr lang="zh-CN" altLang="en-US" dirty="0" smtClean="0"/>
              <a:t>             </a:t>
            </a:r>
            <a:r>
              <a:rPr lang="en-US" altLang="zh-CN" dirty="0" smtClean="0"/>
              <a:t>70</a:t>
            </a:r>
            <a:endParaRPr lang="en-US" altLang="zh-CN" dirty="0"/>
          </a:p>
          <a:p>
            <a:pPr fontAlgn="b">
              <a:buFontTx/>
              <a:buNone/>
            </a:pPr>
            <a:r>
              <a:rPr lang="zh-CN" altLang="en-US" dirty="0"/>
              <a:t>花生蔓                                          </a:t>
            </a:r>
            <a:r>
              <a:rPr lang="zh-CN" altLang="en-US" dirty="0" smtClean="0"/>
              <a:t>                  </a:t>
            </a:r>
            <a:r>
              <a:rPr lang="en-US" altLang="zh-CN" dirty="0"/>
              <a:t>80</a:t>
            </a:r>
          </a:p>
          <a:p>
            <a:pPr fontAlgn="b">
              <a:buFontTx/>
              <a:buNone/>
            </a:pPr>
            <a:r>
              <a:rPr lang="zh-CN" altLang="en-US" dirty="0"/>
              <a:t>精料混合料     </a:t>
            </a:r>
            <a:r>
              <a:rPr lang="en-US" altLang="zh-CN" dirty="0" smtClean="0"/>
              <a:t>40            40            </a:t>
            </a:r>
            <a:r>
              <a:rPr lang="en-US" altLang="zh-CN" dirty="0"/>
              <a:t>30      </a:t>
            </a:r>
            <a:r>
              <a:rPr lang="en-US" altLang="zh-CN" dirty="0" smtClean="0"/>
              <a:t>   20</a:t>
            </a:r>
            <a:endParaRPr lang="en-US" altLang="zh-CN" dirty="0"/>
          </a:p>
          <a:p>
            <a:pPr fontAlgn="b">
              <a:buFontTx/>
              <a:buNone/>
            </a:pPr>
            <a:r>
              <a:rPr lang="zh-CN" altLang="en-US" dirty="0"/>
              <a:t>精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zh-CN" altLang="en-US" dirty="0"/>
              <a:t>粗比例        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40/60     40/60       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30/70   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20/80</a:t>
            </a:r>
            <a:endParaRPr lang="en-US" altLang="zh-CN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</a:pPr>
            <a:endParaRPr lang="en-US" altLang="zh-CN" sz="2800" dirty="0"/>
          </a:p>
        </p:txBody>
      </p:sp>
      <p:sp>
        <p:nvSpPr>
          <p:cNvPr id="541700" name="Line 4"/>
          <p:cNvSpPr>
            <a:spLocks noChangeShapeType="1"/>
          </p:cNvSpPr>
          <p:nvPr/>
        </p:nvSpPr>
        <p:spPr bwMode="auto">
          <a:xfrm>
            <a:off x="785786" y="1571612"/>
            <a:ext cx="7620000" cy="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541701" name="Line 5"/>
          <p:cNvSpPr>
            <a:spLocks noChangeShapeType="1"/>
          </p:cNvSpPr>
          <p:nvPr/>
        </p:nvSpPr>
        <p:spPr bwMode="auto">
          <a:xfrm>
            <a:off x="642910" y="2643182"/>
            <a:ext cx="7620000" cy="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541702" name="Line 6"/>
          <p:cNvSpPr>
            <a:spLocks noChangeShapeType="1"/>
          </p:cNvSpPr>
          <p:nvPr/>
        </p:nvSpPr>
        <p:spPr bwMode="auto">
          <a:xfrm>
            <a:off x="642910" y="6072206"/>
            <a:ext cx="7620000" cy="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541703" name="Line 7"/>
          <p:cNvSpPr>
            <a:spLocks noChangeShapeType="1"/>
          </p:cNvSpPr>
          <p:nvPr/>
        </p:nvSpPr>
        <p:spPr bwMode="auto">
          <a:xfrm>
            <a:off x="2714612" y="2071678"/>
            <a:ext cx="4876800" cy="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282" name="Rectangle 2"/>
          <p:cNvSpPr>
            <a:spLocks noChangeArrowheads="1"/>
          </p:cNvSpPr>
          <p:nvPr/>
        </p:nvSpPr>
        <p:spPr bwMode="auto">
          <a:xfrm>
            <a:off x="539750" y="1484313"/>
            <a:ext cx="8604250" cy="511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marL="342900" indent="-342900" algn="ctr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  <a:defRPr/>
            </a:pPr>
            <a:endParaRPr lang="en-US" altLang="zh-CN" sz="3200" dirty="0">
              <a:effectLst>
                <a:outerShdw blurRad="38100" dist="38100" dir="2700000" algn="tl">
                  <a:srgbClr val="000000"/>
                </a:outerShdw>
              </a:effectLst>
              <a:ea typeface="宋体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  <a:defRPr/>
            </a:pPr>
            <a:r>
              <a:rPr lang="zh-CN" altLang="en-US" sz="3200" dirty="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杨在宾，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山东农业大学 动物</a:t>
            </a:r>
            <a:r>
              <a:rPr lang="zh-CN" altLang="en-US" sz="3200" dirty="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科技学院</a:t>
            </a:r>
          </a:p>
          <a:p>
            <a:pPr marL="342900" indent="-34290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  <a:defRPr/>
            </a:pPr>
            <a:r>
              <a:rPr lang="zh-CN" altLang="en-US" sz="3200" dirty="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电   话： </a:t>
            </a:r>
            <a:r>
              <a:rPr lang="en-US" altLang="zh-CN" sz="3200" dirty="0" smtClean="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18605383389</a:t>
            </a:r>
            <a:endParaRPr lang="en-US" altLang="zh-CN" sz="3200" dirty="0">
              <a:effectLst>
                <a:outerShdw blurRad="38100" dist="38100" dir="2700000" algn="tl">
                  <a:srgbClr val="000000"/>
                </a:outerShdw>
              </a:effectLst>
              <a:ea typeface="宋体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  <a:defRPr/>
            </a:pPr>
            <a:r>
              <a:rPr lang="en-US" altLang="zh-CN" sz="3200" dirty="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                </a:t>
            </a:r>
            <a:r>
              <a:rPr lang="en-US" altLang="zh-CN" sz="3200" dirty="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  <a:hlinkClick r:id="rId2"/>
              </a:rPr>
              <a:t>http://</a:t>
            </a:r>
            <a:r>
              <a:rPr lang="en-US" altLang="zh-CN" sz="3200" dirty="0" smtClean="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  <a:hlinkClick r:id="rId2"/>
              </a:rPr>
              <a:t>www.sdfeedste.com</a:t>
            </a:r>
            <a:endParaRPr lang="en-US" altLang="zh-CN" sz="3200" dirty="0" smtClean="0">
              <a:effectLst>
                <a:outerShdw blurRad="38100" dist="38100" dir="2700000" algn="tl">
                  <a:srgbClr val="000000"/>
                </a:outerShdw>
              </a:effectLst>
              <a:ea typeface="宋体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  <a:defRPr/>
            </a:pPr>
            <a:endParaRPr lang="en-US" altLang="zh-CN" sz="3200" dirty="0">
              <a:effectLst>
                <a:outerShdw blurRad="38100" dist="38100" dir="2700000" algn="tl">
                  <a:srgbClr val="000000"/>
                </a:outerShdw>
              </a:effectLst>
              <a:ea typeface="宋体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  <a:defRPr/>
            </a:pPr>
            <a:r>
              <a:rPr lang="en-US" altLang="zh-CN" sz="3200" dirty="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E-mail</a:t>
            </a:r>
            <a:r>
              <a:rPr lang="zh-CN" altLang="en-US" sz="3200" dirty="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：</a:t>
            </a:r>
            <a:r>
              <a:rPr lang="en-US" altLang="zh-CN" sz="3200" dirty="0" smtClean="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  <a:hlinkClick r:id="rId3"/>
              </a:rPr>
              <a:t>yzb@163.com</a:t>
            </a:r>
            <a:endParaRPr lang="en-US" altLang="zh-CN" sz="3200" dirty="0" smtClean="0">
              <a:effectLst>
                <a:outerShdw blurRad="38100" dist="38100" dir="2700000" algn="tl">
                  <a:srgbClr val="000000"/>
                </a:outerShdw>
              </a:effectLst>
              <a:ea typeface="宋体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  <a:defRPr/>
            </a:pPr>
            <a:endParaRPr lang="en-US" altLang="zh-CN" sz="3200" dirty="0" smtClean="0">
              <a:effectLst>
                <a:outerShdw blurRad="38100" dist="38100" dir="2700000" algn="tl">
                  <a:srgbClr val="000000"/>
                </a:outerShdw>
              </a:effectLst>
              <a:ea typeface="宋体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  <a:defRPr/>
            </a:pPr>
            <a:r>
              <a:rPr lang="en-US" altLang="zh-CN" sz="3200" dirty="0" smtClean="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http://dkdy.sdau.edu.cn/s/42/t/586/7d/a9/info32169.htm</a:t>
            </a:r>
            <a:endParaRPr lang="en-US" altLang="zh-CN" sz="3200" dirty="0">
              <a:effectLst>
                <a:outerShdw blurRad="38100" dist="38100" dir="2700000" algn="tl">
                  <a:srgbClr val="000000"/>
                </a:outerShdw>
              </a:effectLst>
              <a:ea typeface="宋体" pitchFamily="2" charset="-122"/>
            </a:endParaRPr>
          </a:p>
          <a:p>
            <a:pPr marL="342900" indent="-342900" algn="ctr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  <a:defRPr/>
            </a:pPr>
            <a:endParaRPr lang="en-US" altLang="zh-CN" sz="3200" dirty="0">
              <a:effectLst>
                <a:outerShdw blurRad="38100" dist="38100" dir="2700000" algn="tl">
                  <a:srgbClr val="000000"/>
                </a:outerShdw>
              </a:effectLst>
              <a:ea typeface="宋体" pitchFamily="2" charset="-122"/>
            </a:endParaRPr>
          </a:p>
          <a:p>
            <a:pPr marL="342900" indent="-342900" algn="ctr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  <a:defRPr/>
            </a:pPr>
            <a:endParaRPr lang="zh-CN" altLang="en-US" sz="3200" dirty="0">
              <a:effectLst>
                <a:outerShdw blurRad="38100" dist="38100" dir="2700000" algn="tl">
                  <a:srgbClr val="000000"/>
                </a:outerShdw>
              </a:effectLst>
              <a:ea typeface="宋体" pitchFamily="2" charset="-122"/>
            </a:endParaRPr>
          </a:p>
          <a:p>
            <a:pPr marL="342900" indent="-342900" algn="ctr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  <a:defRPr/>
            </a:pPr>
            <a:endParaRPr lang="en-US" altLang="zh-CN" sz="3200" dirty="0">
              <a:effectLst>
                <a:outerShdw blurRad="38100" dist="38100" dir="2700000" algn="tl">
                  <a:srgbClr val="000000"/>
                </a:outerShdw>
              </a:effectLst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71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971800"/>
            <a:ext cx="24257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713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500042"/>
            <a:ext cx="29210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714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95963" y="4614863"/>
            <a:ext cx="2663825" cy="200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714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8600" y="228600"/>
            <a:ext cx="3429000" cy="257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7142" name="Picture 6" descr="20090525140036106242111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43174" y="4429132"/>
            <a:ext cx="2952750" cy="177165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7000892" y="571480"/>
            <a:ext cx="1857388" cy="304698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生产性能除了品种，环境的影响有多大？</a:t>
            </a:r>
            <a:endParaRPr lang="en-US" altLang="zh-CN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zh-CN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饲料营养是否可以改变生产特性？</a:t>
            </a:r>
            <a:endParaRPr lang="zh-CN" alt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b="1" dirty="0" smtClean="0"/>
              <a:t>营养？食物？饲料？</a:t>
            </a:r>
          </a:p>
        </p:txBody>
      </p:sp>
      <p:sp>
        <p:nvSpPr>
          <p:cNvPr id="385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小麦   玉米</a:t>
            </a:r>
          </a:p>
          <a:p>
            <a:pPr eaLnBrk="1" hangingPunct="1">
              <a:defRPr/>
            </a:pP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大豆   牛肉</a:t>
            </a:r>
          </a:p>
          <a:p>
            <a:pPr eaLnBrk="1" hangingPunct="1">
              <a:defRPr/>
            </a:pP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面粉  蔬菜</a:t>
            </a:r>
          </a:p>
          <a:p>
            <a:pPr eaLnBrk="1" hangingPunct="1">
              <a:defRPr/>
            </a:pP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玉米秸秆  青绿玉米秸</a:t>
            </a:r>
          </a:p>
          <a:p>
            <a:pPr eaLnBrk="1" hangingPunct="1">
              <a:defRPr/>
            </a:pP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谁的营养价值高？</a:t>
            </a:r>
            <a:endParaRPr lang="en-US" altLang="zh-CN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defRPr/>
            </a:pP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什么是营养价值？</a:t>
            </a:r>
            <a:endParaRPr lang="en-US" altLang="zh-CN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defRPr/>
            </a:pP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只有牛羊需要“草”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</TotalTime>
  <Words>3995</Words>
  <Application>Microsoft Office PowerPoint</Application>
  <PresentationFormat>全屏显示(4:3)</PresentationFormat>
  <Paragraphs>1621</Paragraphs>
  <Slides>77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77</vt:i4>
      </vt:variant>
    </vt:vector>
  </HeadingPairs>
  <TitlesOfParts>
    <vt:vector size="79" baseType="lpstr">
      <vt:lpstr>Office 主题</vt:lpstr>
      <vt:lpstr>BMP 图象</vt:lpstr>
      <vt:lpstr>牛羊日粮配制与TMR饲喂技术</vt:lpstr>
      <vt:lpstr>一、牛羊养殖现状</vt:lpstr>
      <vt:lpstr>2013-14年养殖事实：</vt:lpstr>
      <vt:lpstr>2013-14年消费者需求事实：</vt:lpstr>
      <vt:lpstr>中国养殖业与饲料工业：</vt:lpstr>
      <vt:lpstr>幻灯片 6</vt:lpstr>
      <vt:lpstr>幻灯片 7</vt:lpstr>
      <vt:lpstr>幻灯片 8</vt:lpstr>
      <vt:lpstr>营养？食物？饲料？</vt:lpstr>
      <vt:lpstr>营养？食物？饲料？</vt:lpstr>
      <vt:lpstr>根据PIC建议标准配制的日粮 （100%进食量）</vt:lpstr>
      <vt:lpstr>根据PIC建议标准配制日粮  （100%进食量）（麸皮型）</vt:lpstr>
      <vt:lpstr>根据PIC建议标准90％配制日粮 （110%进食量）（稻糠型）</vt:lpstr>
      <vt:lpstr>奶牛辛劳的一生</vt:lpstr>
      <vt:lpstr>优质的平衡日粮</vt:lpstr>
      <vt:lpstr>奶牛生产——代谢病</vt:lpstr>
      <vt:lpstr>      二、牛羊需要的营养</vt:lpstr>
      <vt:lpstr>营养与饲料：</vt:lpstr>
      <vt:lpstr>牛羊日粮配制？</vt:lpstr>
      <vt:lpstr>牛羊日粮配合——动态调整</vt:lpstr>
      <vt:lpstr>牛羊需要的营养物质</vt:lpstr>
      <vt:lpstr>牛羊需要六大类营养物质</vt:lpstr>
      <vt:lpstr>主要营养物质</vt:lpstr>
      <vt:lpstr>矿物质的重要性</vt:lpstr>
      <vt:lpstr>维生素的重要性</vt:lpstr>
      <vt:lpstr>营养需要量和饲养标准</vt:lpstr>
      <vt:lpstr>各阶段山羊营养需求</vt:lpstr>
      <vt:lpstr>山羊对微量矿物元素需要量  （以进食日粮干物质为基础）</vt:lpstr>
      <vt:lpstr>          三、肉羊需要的饲料</vt:lpstr>
      <vt:lpstr>幻灯片 30</vt:lpstr>
      <vt:lpstr>国际饲料分类法中的八类饲料</vt:lpstr>
      <vt:lpstr> 肉羊常用三大类饲料：</vt:lpstr>
      <vt:lpstr>幻灯片 33</vt:lpstr>
      <vt:lpstr>幻灯片 34</vt:lpstr>
      <vt:lpstr>幻灯片 35</vt:lpstr>
      <vt:lpstr>幻灯片 36</vt:lpstr>
      <vt:lpstr>幻灯片 37</vt:lpstr>
      <vt:lpstr>.</vt:lpstr>
      <vt:lpstr>幻灯片 39</vt:lpstr>
      <vt:lpstr>青、粗饲料如何供应？</vt:lpstr>
      <vt:lpstr>块根块茎类 ——藤蔓有机物质产量是地下部分的1.5倍</vt:lpstr>
      <vt:lpstr>禾本科类 ——秸秆有机物质产量是籽实部分的1.2倍</vt:lpstr>
      <vt:lpstr>牧草——作物“牧草” ——牧草有机物质产量与作物产量比较？</vt:lpstr>
      <vt:lpstr>块根和液体饲料如何使用？</vt:lpstr>
      <vt:lpstr>玉米应该如何喂羊？</vt:lpstr>
      <vt:lpstr>牧草应该如何加工？</vt:lpstr>
      <vt:lpstr>幻灯片 47</vt:lpstr>
      <vt:lpstr>英国见闻：</vt:lpstr>
      <vt:lpstr>四、牛羊日粮配制与TMR技术</vt:lpstr>
      <vt:lpstr>（一）牛羊饲料产品的分类</vt:lpstr>
      <vt:lpstr>全价配合饲料  又叫全混合日粮</vt:lpstr>
      <vt:lpstr>幻灯片 52</vt:lpstr>
      <vt:lpstr>幻灯片 53</vt:lpstr>
      <vt:lpstr>幻灯片 54</vt:lpstr>
      <vt:lpstr>幻灯片 55</vt:lpstr>
      <vt:lpstr>幻灯片 56</vt:lpstr>
      <vt:lpstr>3、按不同阶段和性能进行分类（山羊）</vt:lpstr>
      <vt:lpstr>（二）肉羊日粮配合方法</vt:lpstr>
      <vt:lpstr>幻灯片 59</vt:lpstr>
      <vt:lpstr>幻灯片 60</vt:lpstr>
      <vt:lpstr>日粮配制的程序 </vt:lpstr>
      <vt:lpstr>肉牛饲料配方实例</vt:lpstr>
      <vt:lpstr>玉米秸-白酒糟-豆粕型日粮体重：150千克</vt:lpstr>
      <vt:lpstr>玉米秸-白酒糟-豆粕型日粮体重：200千克</vt:lpstr>
      <vt:lpstr>玉米秸-白酒糟-豆粕型日粮体重：300千克</vt:lpstr>
      <vt:lpstr>玉米秸-白酒糟-豆粕型日粮体重：400千克</vt:lpstr>
      <vt:lpstr>玉米秸-白酒糟-豆粕型日粮体重：500千克</vt:lpstr>
      <vt:lpstr>山羊饲料配方实例</vt:lpstr>
      <vt:lpstr>山羊典型日粮配方（1）</vt:lpstr>
      <vt:lpstr>山羊典型日粮配方（2）</vt:lpstr>
      <vt:lpstr>山羊典型日粮配方（3）</vt:lpstr>
      <vt:lpstr>山羊典型日粮配方（4）</vt:lpstr>
      <vt:lpstr>奶牛饲料配方实例</vt:lpstr>
      <vt:lpstr>饲喂不同粗料精粗比例</vt:lpstr>
      <vt:lpstr>幻灯片 75</vt:lpstr>
      <vt:lpstr>幻灯片 76</vt:lpstr>
      <vt:lpstr>幻灯片 77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YZB</dc:creator>
  <cp:lastModifiedBy>YZB</cp:lastModifiedBy>
  <cp:revision>78</cp:revision>
  <dcterms:created xsi:type="dcterms:W3CDTF">2014-03-14T15:13:15Z</dcterms:created>
  <dcterms:modified xsi:type="dcterms:W3CDTF">2014-08-30T00:18:53Z</dcterms:modified>
</cp:coreProperties>
</file>